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0" r:id="rId1"/>
  </p:sldMasterIdLst>
  <p:notesMasterIdLst>
    <p:notesMasterId r:id="rId14"/>
  </p:notesMasterIdLst>
  <p:sldIdLst>
    <p:sldId id="257" r:id="rId2"/>
    <p:sldId id="266" r:id="rId3"/>
    <p:sldId id="267" r:id="rId4"/>
    <p:sldId id="269" r:id="rId5"/>
    <p:sldId id="268" r:id="rId6"/>
    <p:sldId id="277" r:id="rId7"/>
    <p:sldId id="271" r:id="rId8"/>
    <p:sldId id="272" r:id="rId9"/>
    <p:sldId id="273" r:id="rId10"/>
    <p:sldId id="274" r:id="rId11"/>
    <p:sldId id="275" r:id="rId12"/>
    <p:sldId id="2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23B94F9-570A-471B-BF72-8A09D733110C}">
          <p14:sldIdLst/>
        </p14:section>
        <p14:section name="Untitled Section" id="{AAB83AD4-0526-43FF-B81F-FB184A2A68E3}">
          <p14:sldIdLst>
            <p14:sldId id="257"/>
            <p14:sldId id="266"/>
            <p14:sldId id="267"/>
            <p14:sldId id="269"/>
            <p14:sldId id="268"/>
            <p14:sldId id="277"/>
            <p14:sldId id="271"/>
            <p14:sldId id="272"/>
            <p14:sldId id="273"/>
            <p14:sldId id="274"/>
            <p14:sldId id="275"/>
            <p14:sldId id="276"/>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5E5"/>
    <a:srgbClr val="CECECE"/>
    <a:srgbClr val="CBCBCB"/>
    <a:srgbClr val="19B3B7"/>
    <a:srgbClr val="51AF77"/>
    <a:srgbClr val="1AE63C"/>
    <a:srgbClr val="1FDADF"/>
    <a:srgbClr val="D454BC"/>
    <a:srgbClr val="37D52B"/>
    <a:srgbClr val="FF4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7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79EFF-0975-451F-9848-DEC2B8DD0C97}"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9078D6C0-061B-4300-A637-C898C828921B}" type="pres">
      <dgm:prSet presAssocID="{C9A79EFF-0975-451F-9848-DEC2B8DD0C97}" presName="Name0" presStyleCnt="0">
        <dgm:presLayoutVars>
          <dgm:chMax val="1"/>
          <dgm:chPref val="1"/>
          <dgm:dir/>
          <dgm:animOne val="branch"/>
          <dgm:animLvl val="lvl"/>
        </dgm:presLayoutVars>
      </dgm:prSet>
      <dgm:spPr/>
      <dgm:t>
        <a:bodyPr/>
        <a:lstStyle/>
        <a:p>
          <a:endParaRPr lang="en-US"/>
        </a:p>
      </dgm:t>
    </dgm:pt>
  </dgm:ptLst>
  <dgm:cxnLst>
    <dgm:cxn modelId="{66E28CCD-4A35-422B-B651-449639EB2C85}" type="presOf" srcId="{C9A79EFF-0975-451F-9848-DEC2B8DD0C97}" destId="{9078D6C0-061B-4300-A637-C898C828921B}" srcOrd="0"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559125-0B78-4B96-AFA2-299A78962636}" type="doc">
      <dgm:prSet loTypeId="urn:microsoft.com/office/officeart/2005/8/layout/cycle3" loCatId="cycle" qsTypeId="urn:microsoft.com/office/officeart/2005/8/quickstyle/simple1" qsCatId="simple" csTypeId="urn:microsoft.com/office/officeart/2005/8/colors/colorful1" csCatId="colorful" phldr="1"/>
      <dgm:spPr/>
      <dgm:t>
        <a:bodyPr/>
        <a:lstStyle/>
        <a:p>
          <a:endParaRPr lang="en-US"/>
        </a:p>
      </dgm:t>
    </dgm:pt>
    <dgm:pt modelId="{13CFAC96-9604-4D19-AEC3-69E7D3A6E8F4}">
      <dgm:prSet phldrT="[Text]" custT="1"/>
      <dgm:spPr/>
      <dgm:t>
        <a:bodyPr/>
        <a:lstStyle/>
        <a:p>
          <a:r>
            <a:rPr lang="en-US" sz="2600" b="1" smtClean="0">
              <a:solidFill>
                <a:schemeClr val="bg1"/>
              </a:solidFill>
              <a:latin typeface="Times New Roman" panose="02020603050405020304" pitchFamily="18" charset="0"/>
              <a:cs typeface="Times New Roman" panose="02020603050405020304" pitchFamily="18" charset="0"/>
            </a:rPr>
            <a:t>1. Cấp UBND phường/xã </a:t>
          </a:r>
          <a:endParaRPr lang="en-US" sz="2600">
            <a:solidFill>
              <a:schemeClr val="bg1"/>
            </a:solidFill>
            <a:latin typeface="Times New Roman" panose="02020603050405020304" pitchFamily="18" charset="0"/>
            <a:cs typeface="Times New Roman" panose="02020603050405020304" pitchFamily="18" charset="0"/>
          </a:endParaRPr>
        </a:p>
      </dgm:t>
    </dgm:pt>
    <dgm:pt modelId="{494932B1-71BC-4F85-ABE3-9AC3A76C7E9D}" type="parTrans" cxnId="{3B7CBB40-8F86-446F-B5A8-D131B4A462CE}">
      <dgm:prSet/>
      <dgm:spPr/>
      <dgm:t>
        <a:bodyPr/>
        <a:lstStyle/>
        <a:p>
          <a:endParaRPr lang="en-US"/>
        </a:p>
      </dgm:t>
    </dgm:pt>
    <dgm:pt modelId="{1E836036-4CE6-42A2-8916-1509DDA34769}" type="sibTrans" cxnId="{3B7CBB40-8F86-446F-B5A8-D131B4A462CE}">
      <dgm:prSet/>
      <dgm:spPr/>
      <dgm:t>
        <a:bodyPr/>
        <a:lstStyle/>
        <a:p>
          <a:endParaRPr lang="en-US"/>
        </a:p>
      </dgm:t>
    </dgm:pt>
    <dgm:pt modelId="{510EA6EC-C58D-4DCD-AC9D-FFF867C24A68}">
      <dgm:prSet phldrT="[Text]" custT="1"/>
      <dgm:spPr/>
      <dgm:t>
        <a:bodyPr/>
        <a:lstStyle/>
        <a:p>
          <a:r>
            <a:rPr lang="en-US" sz="2600" b="1" smtClean="0">
              <a:solidFill>
                <a:schemeClr val="bg1"/>
              </a:solidFill>
              <a:latin typeface="Times New Roman" panose="02020603050405020304" pitchFamily="18" charset="0"/>
              <a:cs typeface="Times New Roman" panose="02020603050405020304" pitchFamily="18" charset="0"/>
            </a:rPr>
            <a:t>2. Cấp UBND quận/huyện</a:t>
          </a:r>
          <a:r>
            <a:rPr lang="en-US" sz="2800" b="1" smtClean="0">
              <a:solidFill>
                <a:schemeClr val="bg1"/>
              </a:solidFill>
            </a:rPr>
            <a:t> </a:t>
          </a:r>
          <a:endParaRPr lang="en-US" sz="2800">
            <a:solidFill>
              <a:schemeClr val="bg1"/>
            </a:solidFill>
          </a:endParaRPr>
        </a:p>
      </dgm:t>
    </dgm:pt>
    <dgm:pt modelId="{10C9CE93-06A4-432A-8DEB-881A426964FE}" type="parTrans" cxnId="{348B1E43-AF5B-4ECA-B7DF-953225A68302}">
      <dgm:prSet/>
      <dgm:spPr/>
      <dgm:t>
        <a:bodyPr/>
        <a:lstStyle/>
        <a:p>
          <a:endParaRPr lang="en-US"/>
        </a:p>
      </dgm:t>
    </dgm:pt>
    <dgm:pt modelId="{114D416D-18B7-4462-A875-9C63FC92F6D9}" type="sibTrans" cxnId="{348B1E43-AF5B-4ECA-B7DF-953225A68302}">
      <dgm:prSet/>
      <dgm:spPr/>
      <dgm:t>
        <a:bodyPr/>
        <a:lstStyle/>
        <a:p>
          <a:endParaRPr lang="en-US"/>
        </a:p>
      </dgm:t>
    </dgm:pt>
    <dgm:pt modelId="{0CD1220A-F903-4E1B-856E-C8522316815B}">
      <dgm:prSet phldrT="[Text]" custT="1"/>
      <dgm:spPr/>
      <dgm:t>
        <a:bodyPr/>
        <a:lstStyle/>
        <a:p>
          <a:r>
            <a:rPr lang="en-US" sz="2600" b="1" smtClean="0">
              <a:solidFill>
                <a:schemeClr val="bg1"/>
              </a:solidFill>
              <a:latin typeface="Times New Roman" panose="02020603050405020304" pitchFamily="18" charset="0"/>
              <a:cs typeface="Times New Roman" panose="02020603050405020304" pitchFamily="18" charset="0"/>
            </a:rPr>
            <a:t>3. Cấp UBND tỉnh</a:t>
          </a:r>
          <a:endParaRPr lang="en-US" sz="2600" b="1">
            <a:solidFill>
              <a:schemeClr val="bg1"/>
            </a:solidFill>
            <a:latin typeface="Times New Roman" panose="02020603050405020304" pitchFamily="18" charset="0"/>
            <a:cs typeface="Times New Roman" panose="02020603050405020304" pitchFamily="18" charset="0"/>
          </a:endParaRPr>
        </a:p>
      </dgm:t>
    </dgm:pt>
    <dgm:pt modelId="{0B67A87C-76EA-47F2-9E14-84588C185D05}" type="parTrans" cxnId="{A9228E31-790C-42F2-9A38-C41E29D9AC44}">
      <dgm:prSet/>
      <dgm:spPr/>
      <dgm:t>
        <a:bodyPr/>
        <a:lstStyle/>
        <a:p>
          <a:endParaRPr lang="en-US"/>
        </a:p>
      </dgm:t>
    </dgm:pt>
    <dgm:pt modelId="{1C34CCE6-A574-4CC3-8A62-118DDB5CED2F}" type="sibTrans" cxnId="{A9228E31-790C-42F2-9A38-C41E29D9AC44}">
      <dgm:prSet/>
      <dgm:spPr/>
      <dgm:t>
        <a:bodyPr/>
        <a:lstStyle/>
        <a:p>
          <a:endParaRPr lang="en-US"/>
        </a:p>
      </dgm:t>
    </dgm:pt>
    <dgm:pt modelId="{FE964E7C-B06A-4714-824D-C73286C48272}">
      <dgm:prSet phldrT="[Text]" custT="1"/>
      <dgm:spPr/>
      <dgm:t>
        <a:bodyPr/>
        <a:lstStyle/>
        <a:p>
          <a:r>
            <a:rPr lang="en-US" sz="2600" b="1" smtClean="0">
              <a:solidFill>
                <a:schemeClr val="bg1"/>
              </a:solidFill>
              <a:latin typeface="Times New Roman" panose="02020603050405020304" pitchFamily="18" charset="0"/>
              <a:cs typeface="Times New Roman" panose="02020603050405020304" pitchFamily="18" charset="0"/>
            </a:rPr>
            <a:t>4. Cấp tòa án</a:t>
          </a:r>
          <a:endParaRPr lang="en-US" sz="2600" b="1">
            <a:solidFill>
              <a:schemeClr val="bg1"/>
            </a:solidFill>
            <a:latin typeface="Times New Roman" panose="02020603050405020304" pitchFamily="18" charset="0"/>
            <a:cs typeface="Times New Roman" panose="02020603050405020304" pitchFamily="18" charset="0"/>
          </a:endParaRPr>
        </a:p>
      </dgm:t>
    </dgm:pt>
    <dgm:pt modelId="{908BBAB0-AC96-41F5-AD87-D8A2EBBE189F}" type="parTrans" cxnId="{491968AB-1CC1-4124-8C62-80EEFBA7B7FC}">
      <dgm:prSet/>
      <dgm:spPr/>
      <dgm:t>
        <a:bodyPr/>
        <a:lstStyle/>
        <a:p>
          <a:endParaRPr lang="en-US"/>
        </a:p>
      </dgm:t>
    </dgm:pt>
    <dgm:pt modelId="{6A343B14-DE09-4CE5-9725-C488C78E60A8}" type="sibTrans" cxnId="{491968AB-1CC1-4124-8C62-80EEFBA7B7FC}">
      <dgm:prSet/>
      <dgm:spPr/>
      <dgm:t>
        <a:bodyPr/>
        <a:lstStyle/>
        <a:p>
          <a:endParaRPr lang="en-US"/>
        </a:p>
      </dgm:t>
    </dgm:pt>
    <dgm:pt modelId="{FFF70CA4-F0C7-4396-8DE5-C997A6A807C1}" type="pres">
      <dgm:prSet presAssocID="{84559125-0B78-4B96-AFA2-299A78962636}" presName="Name0" presStyleCnt="0">
        <dgm:presLayoutVars>
          <dgm:dir/>
          <dgm:resizeHandles val="exact"/>
        </dgm:presLayoutVars>
      </dgm:prSet>
      <dgm:spPr/>
      <dgm:t>
        <a:bodyPr/>
        <a:lstStyle/>
        <a:p>
          <a:endParaRPr lang="en-US"/>
        </a:p>
      </dgm:t>
    </dgm:pt>
    <dgm:pt modelId="{09A14030-3CA6-466D-BE49-C78B3C19F7A4}" type="pres">
      <dgm:prSet presAssocID="{84559125-0B78-4B96-AFA2-299A78962636}" presName="cycle" presStyleCnt="0"/>
      <dgm:spPr/>
    </dgm:pt>
    <dgm:pt modelId="{C9C2033E-B0FB-4A7F-AACE-7B1EE290B5C7}" type="pres">
      <dgm:prSet presAssocID="{13CFAC96-9604-4D19-AEC3-69E7D3A6E8F4}" presName="nodeFirstNode" presStyleLbl="node1" presStyleIdx="0" presStyleCnt="4" custScaleY="65625">
        <dgm:presLayoutVars>
          <dgm:bulletEnabled val="1"/>
        </dgm:presLayoutVars>
      </dgm:prSet>
      <dgm:spPr/>
      <dgm:t>
        <a:bodyPr/>
        <a:lstStyle/>
        <a:p>
          <a:endParaRPr lang="en-US"/>
        </a:p>
      </dgm:t>
    </dgm:pt>
    <dgm:pt modelId="{8B12173A-8C01-47F8-BAD7-2B2D5423ADC4}" type="pres">
      <dgm:prSet presAssocID="{1E836036-4CE6-42A2-8916-1509DDA34769}" presName="sibTransFirstNode" presStyleLbl="bgShp" presStyleIdx="0" presStyleCnt="1"/>
      <dgm:spPr/>
      <dgm:t>
        <a:bodyPr/>
        <a:lstStyle/>
        <a:p>
          <a:endParaRPr lang="en-US"/>
        </a:p>
      </dgm:t>
    </dgm:pt>
    <dgm:pt modelId="{6910A672-BFC4-4ADC-B78F-E4B6EF38FF72}" type="pres">
      <dgm:prSet presAssocID="{510EA6EC-C58D-4DCD-AC9D-FFF867C24A68}" presName="nodeFollowingNodes" presStyleLbl="node1" presStyleIdx="1" presStyleCnt="4" custScaleY="67954">
        <dgm:presLayoutVars>
          <dgm:bulletEnabled val="1"/>
        </dgm:presLayoutVars>
      </dgm:prSet>
      <dgm:spPr/>
      <dgm:t>
        <a:bodyPr/>
        <a:lstStyle/>
        <a:p>
          <a:endParaRPr lang="en-US"/>
        </a:p>
      </dgm:t>
    </dgm:pt>
    <dgm:pt modelId="{93DC836F-AF8B-4260-8E0B-BFA36A2499DB}" type="pres">
      <dgm:prSet presAssocID="{0CD1220A-F903-4E1B-856E-C8522316815B}" presName="nodeFollowingNodes" presStyleLbl="node1" presStyleIdx="2" presStyleCnt="4" custScaleY="64916">
        <dgm:presLayoutVars>
          <dgm:bulletEnabled val="1"/>
        </dgm:presLayoutVars>
      </dgm:prSet>
      <dgm:spPr/>
      <dgm:t>
        <a:bodyPr/>
        <a:lstStyle/>
        <a:p>
          <a:endParaRPr lang="en-US"/>
        </a:p>
      </dgm:t>
    </dgm:pt>
    <dgm:pt modelId="{9CDCB80D-6079-4DE4-8F1A-E8656F9AD614}" type="pres">
      <dgm:prSet presAssocID="{FE964E7C-B06A-4714-824D-C73286C48272}" presName="nodeFollowingNodes" presStyleLbl="node1" presStyleIdx="3" presStyleCnt="4" custScaleY="67954">
        <dgm:presLayoutVars>
          <dgm:bulletEnabled val="1"/>
        </dgm:presLayoutVars>
      </dgm:prSet>
      <dgm:spPr/>
      <dgm:t>
        <a:bodyPr/>
        <a:lstStyle/>
        <a:p>
          <a:endParaRPr lang="en-US"/>
        </a:p>
      </dgm:t>
    </dgm:pt>
  </dgm:ptLst>
  <dgm:cxnLst>
    <dgm:cxn modelId="{A9228E31-790C-42F2-9A38-C41E29D9AC44}" srcId="{84559125-0B78-4B96-AFA2-299A78962636}" destId="{0CD1220A-F903-4E1B-856E-C8522316815B}" srcOrd="2" destOrd="0" parTransId="{0B67A87C-76EA-47F2-9E14-84588C185D05}" sibTransId="{1C34CCE6-A574-4CC3-8A62-118DDB5CED2F}"/>
    <dgm:cxn modelId="{949FDF65-D9E8-4885-837B-3E8084A25E28}" type="presOf" srcId="{FE964E7C-B06A-4714-824D-C73286C48272}" destId="{9CDCB80D-6079-4DE4-8F1A-E8656F9AD614}" srcOrd="0" destOrd="0" presId="urn:microsoft.com/office/officeart/2005/8/layout/cycle3"/>
    <dgm:cxn modelId="{11C4CB4B-5BB0-4F2E-8495-4A814385BEE8}" type="presOf" srcId="{0CD1220A-F903-4E1B-856E-C8522316815B}" destId="{93DC836F-AF8B-4260-8E0B-BFA36A2499DB}" srcOrd="0" destOrd="0" presId="urn:microsoft.com/office/officeart/2005/8/layout/cycle3"/>
    <dgm:cxn modelId="{7D177839-FCD8-4725-BF92-13D13D98BA38}" type="presOf" srcId="{1E836036-4CE6-42A2-8916-1509DDA34769}" destId="{8B12173A-8C01-47F8-BAD7-2B2D5423ADC4}" srcOrd="0" destOrd="0" presId="urn:microsoft.com/office/officeart/2005/8/layout/cycle3"/>
    <dgm:cxn modelId="{5070236A-C789-48D2-8F45-81BC22C2EE38}" type="presOf" srcId="{510EA6EC-C58D-4DCD-AC9D-FFF867C24A68}" destId="{6910A672-BFC4-4ADC-B78F-E4B6EF38FF72}" srcOrd="0" destOrd="0" presId="urn:microsoft.com/office/officeart/2005/8/layout/cycle3"/>
    <dgm:cxn modelId="{89D212AF-0111-49D4-8B44-7550B15DAA42}" type="presOf" srcId="{84559125-0B78-4B96-AFA2-299A78962636}" destId="{FFF70CA4-F0C7-4396-8DE5-C997A6A807C1}" srcOrd="0" destOrd="0" presId="urn:microsoft.com/office/officeart/2005/8/layout/cycle3"/>
    <dgm:cxn modelId="{D72AD363-8CFE-48A8-93F3-DE2626B171F9}" type="presOf" srcId="{13CFAC96-9604-4D19-AEC3-69E7D3A6E8F4}" destId="{C9C2033E-B0FB-4A7F-AACE-7B1EE290B5C7}" srcOrd="0" destOrd="0" presId="urn:microsoft.com/office/officeart/2005/8/layout/cycle3"/>
    <dgm:cxn modelId="{3B7CBB40-8F86-446F-B5A8-D131B4A462CE}" srcId="{84559125-0B78-4B96-AFA2-299A78962636}" destId="{13CFAC96-9604-4D19-AEC3-69E7D3A6E8F4}" srcOrd="0" destOrd="0" parTransId="{494932B1-71BC-4F85-ABE3-9AC3A76C7E9D}" sibTransId="{1E836036-4CE6-42A2-8916-1509DDA34769}"/>
    <dgm:cxn modelId="{348B1E43-AF5B-4ECA-B7DF-953225A68302}" srcId="{84559125-0B78-4B96-AFA2-299A78962636}" destId="{510EA6EC-C58D-4DCD-AC9D-FFF867C24A68}" srcOrd="1" destOrd="0" parTransId="{10C9CE93-06A4-432A-8DEB-881A426964FE}" sibTransId="{114D416D-18B7-4462-A875-9C63FC92F6D9}"/>
    <dgm:cxn modelId="{491968AB-1CC1-4124-8C62-80EEFBA7B7FC}" srcId="{84559125-0B78-4B96-AFA2-299A78962636}" destId="{FE964E7C-B06A-4714-824D-C73286C48272}" srcOrd="3" destOrd="0" parTransId="{908BBAB0-AC96-41F5-AD87-D8A2EBBE189F}" sibTransId="{6A343B14-DE09-4CE5-9725-C488C78E60A8}"/>
    <dgm:cxn modelId="{1CB8BA88-E131-438D-8173-E2E2EA85CBA8}" type="presParOf" srcId="{FFF70CA4-F0C7-4396-8DE5-C997A6A807C1}" destId="{09A14030-3CA6-466D-BE49-C78B3C19F7A4}" srcOrd="0" destOrd="0" presId="urn:microsoft.com/office/officeart/2005/8/layout/cycle3"/>
    <dgm:cxn modelId="{EF9B6B95-7DE7-40C4-8AEB-C4740A55E603}" type="presParOf" srcId="{09A14030-3CA6-466D-BE49-C78B3C19F7A4}" destId="{C9C2033E-B0FB-4A7F-AACE-7B1EE290B5C7}" srcOrd="0" destOrd="0" presId="urn:microsoft.com/office/officeart/2005/8/layout/cycle3"/>
    <dgm:cxn modelId="{F50BBCF1-0887-48FE-A0C2-EEF7BA761379}" type="presParOf" srcId="{09A14030-3CA6-466D-BE49-C78B3C19F7A4}" destId="{8B12173A-8C01-47F8-BAD7-2B2D5423ADC4}" srcOrd="1" destOrd="0" presId="urn:microsoft.com/office/officeart/2005/8/layout/cycle3"/>
    <dgm:cxn modelId="{0513578A-1446-41AC-8F19-190D8E011495}" type="presParOf" srcId="{09A14030-3CA6-466D-BE49-C78B3C19F7A4}" destId="{6910A672-BFC4-4ADC-B78F-E4B6EF38FF72}" srcOrd="2" destOrd="0" presId="urn:microsoft.com/office/officeart/2005/8/layout/cycle3"/>
    <dgm:cxn modelId="{0AE739E9-A393-4733-8AF3-F2A9887CA377}" type="presParOf" srcId="{09A14030-3CA6-466D-BE49-C78B3C19F7A4}" destId="{93DC836F-AF8B-4260-8E0B-BFA36A2499DB}" srcOrd="3" destOrd="0" presId="urn:microsoft.com/office/officeart/2005/8/layout/cycle3"/>
    <dgm:cxn modelId="{7C5FEFF1-4525-45B3-BACB-2831EC6679C0}" type="presParOf" srcId="{09A14030-3CA6-466D-BE49-C78B3C19F7A4}" destId="{9CDCB80D-6079-4DE4-8F1A-E8656F9AD614}"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ADD213-B68A-4E2A-AB3B-FEF33F84C226}" type="doc">
      <dgm:prSet loTypeId="urn:microsoft.com/office/officeart/2005/8/layout/hProcess9" loCatId="process" qsTypeId="urn:microsoft.com/office/officeart/2005/8/quickstyle/simple1" qsCatId="simple" csTypeId="urn:microsoft.com/office/officeart/2005/8/colors/colorful1" csCatId="colorful" phldr="1"/>
      <dgm:spPr/>
    </dgm:pt>
    <dgm:pt modelId="{70CF88C1-8776-4D0B-983A-85160730EF4A}">
      <dgm:prSet phldrT="[Text]" custT="1"/>
      <dgm:spPr/>
      <dgm:t>
        <a:bodyPr/>
        <a:lstStyle/>
        <a:p>
          <a:r>
            <a:rPr lang="vi-VN" sz="2000" i="1" smtClean="0">
              <a:latin typeface="Times New Roman" panose="02020603050405020304" pitchFamily="18" charset="0"/>
              <a:cs typeface="Times New Roman" panose="02020603050405020304" pitchFamily="18" charset="0"/>
            </a:rPr>
            <a:t>Bước 1:</a:t>
          </a:r>
          <a:r>
            <a:rPr lang="vi-VN" sz="2000" smtClean="0">
              <a:latin typeface="Times New Roman" panose="02020603050405020304" pitchFamily="18" charset="0"/>
              <a:cs typeface="Times New Roman" panose="02020603050405020304" pitchFamily="18" charset="0"/>
            </a:rPr>
            <a:t> Tiếp nhận</a:t>
          </a:r>
          <a:r>
            <a:rPr lang="en-US" sz="2000" smtClean="0">
              <a:latin typeface="Times New Roman" panose="02020603050405020304" pitchFamily="18" charset="0"/>
              <a:cs typeface="Times New Roman" panose="02020603050405020304" pitchFamily="18" charset="0"/>
            </a:rPr>
            <a:t> và gửi thư trả lời người khiếu nại về việc đã nhận được đơn thư khiếu nại </a:t>
          </a:r>
          <a:endParaRPr lang="en-US" sz="2000">
            <a:latin typeface="Times New Roman" panose="02020603050405020304" pitchFamily="18" charset="0"/>
            <a:cs typeface="Times New Roman" panose="02020603050405020304" pitchFamily="18" charset="0"/>
          </a:endParaRPr>
        </a:p>
      </dgm:t>
    </dgm:pt>
    <dgm:pt modelId="{EB85BF8D-2BC8-46EA-A4B3-B8B7491AF6A5}" type="parTrans" cxnId="{D329E31A-5663-4577-8A22-A07AF0E4167B}">
      <dgm:prSet/>
      <dgm:spPr/>
      <dgm:t>
        <a:bodyPr/>
        <a:lstStyle/>
        <a:p>
          <a:endParaRPr lang="en-US"/>
        </a:p>
      </dgm:t>
    </dgm:pt>
    <dgm:pt modelId="{11A48FF4-5C4D-4F35-B699-1CC4D0DDEC73}" type="sibTrans" cxnId="{D329E31A-5663-4577-8A22-A07AF0E4167B}">
      <dgm:prSet/>
      <dgm:spPr/>
      <dgm:t>
        <a:bodyPr/>
        <a:lstStyle/>
        <a:p>
          <a:endParaRPr lang="en-US"/>
        </a:p>
      </dgm:t>
    </dgm:pt>
    <dgm:pt modelId="{18207728-107B-4E0E-BF28-C89A7DF8DB00}">
      <dgm:prSet phldrT="[Text]" custT="1"/>
      <dgm:spPr/>
      <dgm:t>
        <a:bodyPr/>
        <a:lstStyle/>
        <a:p>
          <a:r>
            <a:rPr lang="vi-VN" sz="1800" i="1" dirty="0" smtClean="0">
              <a:latin typeface="Times New Roman" panose="02020603050405020304" pitchFamily="18" charset="0"/>
              <a:cs typeface="Times New Roman" panose="02020603050405020304" pitchFamily="18" charset="0"/>
            </a:rPr>
            <a:t>Bước </a:t>
          </a:r>
          <a:r>
            <a:rPr lang="en-US" sz="1800" i="1" dirty="0" smtClean="0">
              <a:latin typeface="Times New Roman" panose="02020603050405020304" pitchFamily="18" charset="0"/>
              <a:cs typeface="Times New Roman" panose="02020603050405020304" pitchFamily="18" charset="0"/>
            </a:rPr>
            <a:t>2: </a:t>
          </a:r>
          <a:r>
            <a:rPr lang="vi-VN" sz="1800" dirty="0" smtClean="0">
              <a:latin typeface="Times New Roman" panose="02020603050405020304" pitchFamily="18" charset="0"/>
              <a:cs typeface="Times New Roman" panose="02020603050405020304" pitchFamily="18" charset="0"/>
            </a:rPr>
            <a:t>BQLDA và các </a:t>
          </a:r>
          <a:r>
            <a:rPr lang="en-US" sz="1800" dirty="0" err="1" smtClean="0">
              <a:latin typeface="Times New Roman" panose="02020603050405020304" pitchFamily="18" charset="0"/>
              <a:cs typeface="Times New Roman" panose="02020603050405020304" pitchFamily="18" charset="0"/>
            </a:rPr>
            <a:t>nhà</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thầu</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tiếp</a:t>
          </a:r>
          <a:r>
            <a:rPr lang="vi-VN" sz="1800" dirty="0" smtClean="0">
              <a:latin typeface="Times New Roman" panose="02020603050405020304" pitchFamily="18" charset="0"/>
              <a:cs typeface="Times New Roman" panose="02020603050405020304" pitchFamily="18" charset="0"/>
            </a:rPr>
            <a:t> nhận thông tin</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cùng</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phối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hợp</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với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các</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đơn</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vị</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liên</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quan</a:t>
          </a:r>
          <a:r>
            <a:rPr lang="en-US" sz="1800" dirty="0" smtClean="0">
              <a:latin typeface="Times New Roman" panose="02020603050405020304" pitchFamily="18" charset="0"/>
              <a:cs typeface="Times New Roman" panose="02020603050405020304" pitchFamily="18" charset="0"/>
            </a:rPr>
            <a:t>, </a:t>
          </a:r>
          <a:r>
            <a:rPr lang="vi-VN" sz="1800" dirty="0" smtClean="0">
              <a:latin typeface="Times New Roman" panose="02020603050405020304" pitchFamily="18" charset="0"/>
              <a:cs typeface="Times New Roman" panose="02020603050405020304" pitchFamily="18" charset="0"/>
            </a:rPr>
            <a:t>tổ chức kiểm tra, xác minh, khắc phục sai phạm (nếu có), thông báo </a:t>
          </a:r>
          <a:r>
            <a:rPr lang="en-US" sz="1800" dirty="0" err="1" smtClean="0">
              <a:latin typeface="Times New Roman" panose="02020603050405020304" pitchFamily="18" charset="0"/>
              <a:cs typeface="Times New Roman" panose="02020603050405020304" pitchFamily="18" charset="0"/>
            </a:rPr>
            <a:t>bằng</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văn</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bản</a:t>
          </a:r>
          <a:r>
            <a:rPr lang="en-US" sz="1800" dirty="0" smtClean="0">
              <a:latin typeface="Times New Roman" panose="02020603050405020304" pitchFamily="18" charset="0"/>
              <a:cs typeface="Times New Roman" panose="02020603050405020304" pitchFamily="18" charset="0"/>
            </a:rPr>
            <a:t> </a:t>
          </a:r>
          <a:r>
            <a:rPr lang="vi-VN" sz="1800" dirty="0" smtClean="0">
              <a:latin typeface="Times New Roman" panose="02020603050405020304" pitchFamily="18" charset="0"/>
              <a:cs typeface="Times New Roman" panose="02020603050405020304" pitchFamily="18" charset="0"/>
            </a:rPr>
            <a:t>cho người phản ánh thông tin biết</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trong</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vòng</a:t>
          </a:r>
          <a:r>
            <a:rPr lang="en-US" sz="1800" dirty="0" smtClean="0">
              <a:latin typeface="Times New Roman" panose="02020603050405020304" pitchFamily="18" charset="0"/>
              <a:cs typeface="Times New Roman" panose="02020603050405020304" pitchFamily="18" charset="0"/>
            </a:rPr>
            <a:t> 15 </a:t>
          </a:r>
          <a:r>
            <a:rPr lang="en-US" sz="1800" dirty="0" err="1" smtClean="0">
              <a:latin typeface="Times New Roman" panose="02020603050405020304" pitchFamily="18" charset="0"/>
              <a:cs typeface="Times New Roman" panose="02020603050405020304" pitchFamily="18" charset="0"/>
            </a:rPr>
            <a:t>ngày</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kể</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từ</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ngày</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nhận</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được</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thông</a:t>
          </a:r>
          <a:r>
            <a:rPr lang="en-US" sz="1800" dirty="0" smtClean="0">
              <a:latin typeface="Times New Roman" panose="02020603050405020304" pitchFamily="18" charset="0"/>
              <a:cs typeface="Times New Roman" panose="02020603050405020304" pitchFamily="18" charset="0"/>
            </a:rPr>
            <a:t> tin </a:t>
          </a:r>
          <a:r>
            <a:rPr lang="en-US" sz="1800" dirty="0" err="1" smtClean="0">
              <a:latin typeface="Times New Roman" panose="02020603050405020304" pitchFamily="18" charset="0"/>
              <a:cs typeface="Times New Roman" panose="02020603050405020304" pitchFamily="18" charset="0"/>
            </a:rPr>
            <a:t>khiếu</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nại</a:t>
          </a:r>
          <a:endParaRPr lang="en-US" sz="1800" dirty="0">
            <a:latin typeface="Times New Roman" panose="02020603050405020304" pitchFamily="18" charset="0"/>
            <a:cs typeface="Times New Roman" panose="02020603050405020304" pitchFamily="18" charset="0"/>
          </a:endParaRPr>
        </a:p>
      </dgm:t>
    </dgm:pt>
    <dgm:pt modelId="{B4EF0290-E618-4D5D-8037-A6D175C7D537}" type="parTrans" cxnId="{8D9F41CB-3C21-44C0-A1DE-ED56C558E78C}">
      <dgm:prSet/>
      <dgm:spPr/>
      <dgm:t>
        <a:bodyPr/>
        <a:lstStyle/>
        <a:p>
          <a:endParaRPr lang="en-US"/>
        </a:p>
      </dgm:t>
    </dgm:pt>
    <dgm:pt modelId="{9E456500-1640-4900-9E4D-38B12305DE89}" type="sibTrans" cxnId="{8D9F41CB-3C21-44C0-A1DE-ED56C558E78C}">
      <dgm:prSet/>
      <dgm:spPr/>
      <dgm:t>
        <a:bodyPr/>
        <a:lstStyle/>
        <a:p>
          <a:endParaRPr lang="en-US"/>
        </a:p>
      </dgm:t>
    </dgm:pt>
    <dgm:pt modelId="{ABD24BEC-37BF-43C1-B345-6777614CDF39}">
      <dgm:prSet phldrT="[Text]" custT="1"/>
      <dgm:spPr/>
      <dgm:t>
        <a:bodyPr/>
        <a:lstStyle/>
        <a:p>
          <a:r>
            <a:rPr lang="vi-VN" sz="2000" i="1" smtClean="0">
              <a:latin typeface="Times New Roman" panose="02020603050405020304" pitchFamily="18" charset="0"/>
              <a:cs typeface="Times New Roman" panose="02020603050405020304" pitchFamily="18" charset="0"/>
            </a:rPr>
            <a:t>Bước </a:t>
          </a:r>
          <a:r>
            <a:rPr lang="en-US" sz="2000" i="1" smtClean="0">
              <a:latin typeface="Times New Roman" panose="02020603050405020304" pitchFamily="18" charset="0"/>
              <a:cs typeface="Times New Roman" panose="02020603050405020304" pitchFamily="18" charset="0"/>
            </a:rPr>
            <a:t>3</a:t>
          </a:r>
          <a:r>
            <a:rPr lang="vi-VN" sz="2000" i="1" smtClean="0">
              <a:latin typeface="Times New Roman" panose="02020603050405020304" pitchFamily="18" charset="0"/>
              <a:cs typeface="Times New Roman" panose="02020603050405020304" pitchFamily="18" charset="0"/>
            </a:rPr>
            <a:t>:</a:t>
          </a:r>
          <a:r>
            <a:rPr lang="vi-VN" sz="2000" smtClean="0">
              <a:latin typeface="Times New Roman" panose="02020603050405020304" pitchFamily="18" charset="0"/>
              <a:cs typeface="Times New Roman" panose="02020603050405020304" pitchFamily="18" charset="0"/>
            </a:rPr>
            <a:t> Giải quyết khiếu nại nếu phát sinh</a:t>
          </a:r>
          <a:endParaRPr lang="en-US" sz="2000">
            <a:latin typeface="Times New Roman" panose="02020603050405020304" pitchFamily="18" charset="0"/>
            <a:cs typeface="Times New Roman" panose="02020603050405020304" pitchFamily="18" charset="0"/>
          </a:endParaRPr>
        </a:p>
      </dgm:t>
    </dgm:pt>
    <dgm:pt modelId="{B8E231B4-59F1-4E8F-8252-278FA6606362}" type="parTrans" cxnId="{EF73BF10-E1F8-4D2D-B255-33D28A1A4523}">
      <dgm:prSet/>
      <dgm:spPr/>
      <dgm:t>
        <a:bodyPr/>
        <a:lstStyle/>
        <a:p>
          <a:endParaRPr lang="en-US"/>
        </a:p>
      </dgm:t>
    </dgm:pt>
    <dgm:pt modelId="{5C4449F3-5300-4339-A269-7AA3368B899F}" type="sibTrans" cxnId="{EF73BF10-E1F8-4D2D-B255-33D28A1A4523}">
      <dgm:prSet/>
      <dgm:spPr/>
      <dgm:t>
        <a:bodyPr/>
        <a:lstStyle/>
        <a:p>
          <a:endParaRPr lang="en-US"/>
        </a:p>
      </dgm:t>
    </dgm:pt>
    <dgm:pt modelId="{6A2A0BC8-DECE-4BEB-B20F-93722B676F8B}" type="pres">
      <dgm:prSet presAssocID="{3BADD213-B68A-4E2A-AB3B-FEF33F84C226}" presName="CompostProcess" presStyleCnt="0">
        <dgm:presLayoutVars>
          <dgm:dir/>
          <dgm:resizeHandles val="exact"/>
        </dgm:presLayoutVars>
      </dgm:prSet>
      <dgm:spPr/>
    </dgm:pt>
    <dgm:pt modelId="{123BAD5F-EFD7-456A-A7E3-4F11105E8700}" type="pres">
      <dgm:prSet presAssocID="{3BADD213-B68A-4E2A-AB3B-FEF33F84C226}" presName="arrow" presStyleLbl="bgShp" presStyleIdx="0" presStyleCnt="1"/>
      <dgm:spPr/>
    </dgm:pt>
    <dgm:pt modelId="{E095F468-A6D6-4F05-9452-017360EC0267}" type="pres">
      <dgm:prSet presAssocID="{3BADD213-B68A-4E2A-AB3B-FEF33F84C226}" presName="linearProcess" presStyleCnt="0"/>
      <dgm:spPr/>
    </dgm:pt>
    <dgm:pt modelId="{306BD010-0222-4623-99DA-1AC379588E31}" type="pres">
      <dgm:prSet presAssocID="{70CF88C1-8776-4D0B-983A-85160730EF4A}" presName="textNode" presStyleLbl="node1" presStyleIdx="0" presStyleCnt="3" custScaleX="52389">
        <dgm:presLayoutVars>
          <dgm:bulletEnabled val="1"/>
        </dgm:presLayoutVars>
      </dgm:prSet>
      <dgm:spPr/>
      <dgm:t>
        <a:bodyPr/>
        <a:lstStyle/>
        <a:p>
          <a:endParaRPr lang="en-US"/>
        </a:p>
      </dgm:t>
    </dgm:pt>
    <dgm:pt modelId="{448AFE54-A7A0-465B-B8F5-140F2CC39FEE}" type="pres">
      <dgm:prSet presAssocID="{11A48FF4-5C4D-4F35-B699-1CC4D0DDEC73}" presName="sibTrans" presStyleCnt="0"/>
      <dgm:spPr/>
    </dgm:pt>
    <dgm:pt modelId="{01552DE5-EA18-4D7A-A1AD-ED238C6CB443}" type="pres">
      <dgm:prSet presAssocID="{18207728-107B-4E0E-BF28-C89A7DF8DB00}" presName="textNode" presStyleLbl="node1" presStyleIdx="1" presStyleCnt="3" custScaleX="130782">
        <dgm:presLayoutVars>
          <dgm:bulletEnabled val="1"/>
        </dgm:presLayoutVars>
      </dgm:prSet>
      <dgm:spPr/>
      <dgm:t>
        <a:bodyPr/>
        <a:lstStyle/>
        <a:p>
          <a:endParaRPr lang="en-US"/>
        </a:p>
      </dgm:t>
    </dgm:pt>
    <dgm:pt modelId="{54DA89F1-28D0-49C0-BD55-EC5EFB4E581E}" type="pres">
      <dgm:prSet presAssocID="{9E456500-1640-4900-9E4D-38B12305DE89}" presName="sibTrans" presStyleCnt="0"/>
      <dgm:spPr/>
    </dgm:pt>
    <dgm:pt modelId="{EE78608A-F075-449A-B79D-32648C2599A0}" type="pres">
      <dgm:prSet presAssocID="{ABD24BEC-37BF-43C1-B345-6777614CDF39}" presName="textNode" presStyleLbl="node1" presStyleIdx="2" presStyleCnt="3" custScaleX="55681">
        <dgm:presLayoutVars>
          <dgm:bulletEnabled val="1"/>
        </dgm:presLayoutVars>
      </dgm:prSet>
      <dgm:spPr/>
      <dgm:t>
        <a:bodyPr/>
        <a:lstStyle/>
        <a:p>
          <a:endParaRPr lang="en-US"/>
        </a:p>
      </dgm:t>
    </dgm:pt>
  </dgm:ptLst>
  <dgm:cxnLst>
    <dgm:cxn modelId="{8D9F41CB-3C21-44C0-A1DE-ED56C558E78C}" srcId="{3BADD213-B68A-4E2A-AB3B-FEF33F84C226}" destId="{18207728-107B-4E0E-BF28-C89A7DF8DB00}" srcOrd="1" destOrd="0" parTransId="{B4EF0290-E618-4D5D-8037-A6D175C7D537}" sibTransId="{9E456500-1640-4900-9E4D-38B12305DE89}"/>
    <dgm:cxn modelId="{EF73BF10-E1F8-4D2D-B255-33D28A1A4523}" srcId="{3BADD213-B68A-4E2A-AB3B-FEF33F84C226}" destId="{ABD24BEC-37BF-43C1-B345-6777614CDF39}" srcOrd="2" destOrd="0" parTransId="{B8E231B4-59F1-4E8F-8252-278FA6606362}" sibTransId="{5C4449F3-5300-4339-A269-7AA3368B899F}"/>
    <dgm:cxn modelId="{85102686-DC1F-4838-87DA-02EC69CEE269}" type="presOf" srcId="{3BADD213-B68A-4E2A-AB3B-FEF33F84C226}" destId="{6A2A0BC8-DECE-4BEB-B20F-93722B676F8B}" srcOrd="0" destOrd="0" presId="urn:microsoft.com/office/officeart/2005/8/layout/hProcess9"/>
    <dgm:cxn modelId="{D329E31A-5663-4577-8A22-A07AF0E4167B}" srcId="{3BADD213-B68A-4E2A-AB3B-FEF33F84C226}" destId="{70CF88C1-8776-4D0B-983A-85160730EF4A}" srcOrd="0" destOrd="0" parTransId="{EB85BF8D-2BC8-46EA-A4B3-B8B7491AF6A5}" sibTransId="{11A48FF4-5C4D-4F35-B699-1CC4D0DDEC73}"/>
    <dgm:cxn modelId="{C3C56486-AEFB-45BB-BD96-C80ED2CE56C5}" type="presOf" srcId="{70CF88C1-8776-4D0B-983A-85160730EF4A}" destId="{306BD010-0222-4623-99DA-1AC379588E31}" srcOrd="0" destOrd="0" presId="urn:microsoft.com/office/officeart/2005/8/layout/hProcess9"/>
    <dgm:cxn modelId="{9FC279E2-9BED-4D4E-9D28-5040B93F72BC}" type="presOf" srcId="{ABD24BEC-37BF-43C1-B345-6777614CDF39}" destId="{EE78608A-F075-449A-B79D-32648C2599A0}" srcOrd="0" destOrd="0" presId="urn:microsoft.com/office/officeart/2005/8/layout/hProcess9"/>
    <dgm:cxn modelId="{75E01962-6B74-427F-965A-BE0847AD6DF7}" type="presOf" srcId="{18207728-107B-4E0E-BF28-C89A7DF8DB00}" destId="{01552DE5-EA18-4D7A-A1AD-ED238C6CB443}" srcOrd="0" destOrd="0" presId="urn:microsoft.com/office/officeart/2005/8/layout/hProcess9"/>
    <dgm:cxn modelId="{653C6A8B-81AC-430D-92B3-47B412C3DFA2}" type="presParOf" srcId="{6A2A0BC8-DECE-4BEB-B20F-93722B676F8B}" destId="{123BAD5F-EFD7-456A-A7E3-4F11105E8700}" srcOrd="0" destOrd="0" presId="urn:microsoft.com/office/officeart/2005/8/layout/hProcess9"/>
    <dgm:cxn modelId="{42838F41-9D66-44DA-B64E-D62C77D5EFB3}" type="presParOf" srcId="{6A2A0BC8-DECE-4BEB-B20F-93722B676F8B}" destId="{E095F468-A6D6-4F05-9452-017360EC0267}" srcOrd="1" destOrd="0" presId="urn:microsoft.com/office/officeart/2005/8/layout/hProcess9"/>
    <dgm:cxn modelId="{E84625A8-70CC-4F57-AD26-6F8F247064DF}" type="presParOf" srcId="{E095F468-A6D6-4F05-9452-017360EC0267}" destId="{306BD010-0222-4623-99DA-1AC379588E31}" srcOrd="0" destOrd="0" presId="urn:microsoft.com/office/officeart/2005/8/layout/hProcess9"/>
    <dgm:cxn modelId="{FC6B18AD-8154-43BD-B384-A0985E63F19C}" type="presParOf" srcId="{E095F468-A6D6-4F05-9452-017360EC0267}" destId="{448AFE54-A7A0-465B-B8F5-140F2CC39FEE}" srcOrd="1" destOrd="0" presId="urn:microsoft.com/office/officeart/2005/8/layout/hProcess9"/>
    <dgm:cxn modelId="{94960B85-90A0-4CEC-94BA-97998CCACAF8}" type="presParOf" srcId="{E095F468-A6D6-4F05-9452-017360EC0267}" destId="{01552DE5-EA18-4D7A-A1AD-ED238C6CB443}" srcOrd="2" destOrd="0" presId="urn:microsoft.com/office/officeart/2005/8/layout/hProcess9"/>
    <dgm:cxn modelId="{138B8E44-72DB-46DC-B5EA-FDB4B533F814}" type="presParOf" srcId="{E095F468-A6D6-4F05-9452-017360EC0267}" destId="{54DA89F1-28D0-49C0-BD55-EC5EFB4E581E}" srcOrd="3" destOrd="0" presId="urn:microsoft.com/office/officeart/2005/8/layout/hProcess9"/>
    <dgm:cxn modelId="{0D2C34AD-0B53-49F8-A9D2-E860CC89D077}" type="presParOf" srcId="{E095F468-A6D6-4F05-9452-017360EC0267}" destId="{EE78608A-F075-449A-B79D-32648C2599A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ADD213-B68A-4E2A-AB3B-FEF33F84C226}" type="doc">
      <dgm:prSet loTypeId="urn:microsoft.com/office/officeart/2005/8/layout/hProcess9" loCatId="process" qsTypeId="urn:microsoft.com/office/officeart/2005/8/quickstyle/simple1" qsCatId="simple" csTypeId="urn:microsoft.com/office/officeart/2005/8/colors/colorful1" csCatId="colorful" phldr="1"/>
      <dgm:spPr/>
    </dgm:pt>
    <dgm:pt modelId="{70CF88C1-8776-4D0B-983A-85160730EF4A}">
      <dgm:prSet phldrT="[Text]" custT="1"/>
      <dgm:spPr/>
      <dgm:t>
        <a:bodyPr/>
        <a:lstStyle/>
        <a:p>
          <a:r>
            <a:rPr lang="vi-VN" sz="2000" i="1" smtClean="0">
              <a:latin typeface="Times New Roman" panose="02020603050405020304" pitchFamily="18" charset="0"/>
              <a:cs typeface="Times New Roman" panose="02020603050405020304" pitchFamily="18" charset="0"/>
            </a:rPr>
            <a:t>Bước 1:</a:t>
          </a:r>
          <a:r>
            <a:rPr lang="vi-VN" sz="2000" smtClean="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khởi kiện và thụ lý vụ án.</a:t>
          </a:r>
          <a:endParaRPr lang="en-US" sz="2000">
            <a:latin typeface="Times New Roman" panose="02020603050405020304" pitchFamily="18" charset="0"/>
            <a:cs typeface="Times New Roman" panose="02020603050405020304" pitchFamily="18" charset="0"/>
          </a:endParaRPr>
        </a:p>
      </dgm:t>
    </dgm:pt>
    <dgm:pt modelId="{EB85BF8D-2BC8-46EA-A4B3-B8B7491AF6A5}" type="parTrans" cxnId="{D329E31A-5663-4577-8A22-A07AF0E4167B}">
      <dgm:prSet/>
      <dgm:spPr/>
      <dgm:t>
        <a:bodyPr/>
        <a:lstStyle/>
        <a:p>
          <a:endParaRPr lang="en-US"/>
        </a:p>
      </dgm:t>
    </dgm:pt>
    <dgm:pt modelId="{11A48FF4-5C4D-4F35-B699-1CC4D0DDEC73}" type="sibTrans" cxnId="{D329E31A-5663-4577-8A22-A07AF0E4167B}">
      <dgm:prSet/>
      <dgm:spPr/>
      <dgm:t>
        <a:bodyPr/>
        <a:lstStyle/>
        <a:p>
          <a:endParaRPr lang="en-US"/>
        </a:p>
      </dgm:t>
    </dgm:pt>
    <dgm:pt modelId="{18207728-107B-4E0E-BF28-C89A7DF8DB00}">
      <dgm:prSet phldrT="[Text]" custT="1"/>
      <dgm:spPr/>
      <dgm:t>
        <a:bodyPr/>
        <a:lstStyle/>
        <a:p>
          <a:r>
            <a:rPr lang="vi-VN" sz="2000" i="1" smtClean="0">
              <a:latin typeface="Times New Roman" panose="02020603050405020304" pitchFamily="18" charset="0"/>
              <a:cs typeface="Times New Roman" panose="02020603050405020304" pitchFamily="18" charset="0"/>
            </a:rPr>
            <a:t>Bước </a:t>
          </a:r>
          <a:r>
            <a:rPr lang="en-US" sz="2000" i="1" smtClean="0">
              <a:latin typeface="Times New Roman" panose="02020603050405020304" pitchFamily="18" charset="0"/>
              <a:cs typeface="Times New Roman" panose="02020603050405020304" pitchFamily="18" charset="0"/>
            </a:rPr>
            <a:t>2: Thực hiện thủ tục hòa giải (trừ trường hợp quy định tại Điều 206 và 207 của Bộ Luật Tố tụng dân sự) và chuẩn bị xét xử</a:t>
          </a:r>
          <a:endParaRPr lang="en-US" sz="2000">
            <a:latin typeface="Times New Roman" panose="02020603050405020304" pitchFamily="18" charset="0"/>
            <a:cs typeface="Times New Roman" panose="02020603050405020304" pitchFamily="18" charset="0"/>
          </a:endParaRPr>
        </a:p>
      </dgm:t>
    </dgm:pt>
    <dgm:pt modelId="{B4EF0290-E618-4D5D-8037-A6D175C7D537}" type="parTrans" cxnId="{8D9F41CB-3C21-44C0-A1DE-ED56C558E78C}">
      <dgm:prSet/>
      <dgm:spPr/>
      <dgm:t>
        <a:bodyPr/>
        <a:lstStyle/>
        <a:p>
          <a:endParaRPr lang="en-US"/>
        </a:p>
      </dgm:t>
    </dgm:pt>
    <dgm:pt modelId="{9E456500-1640-4900-9E4D-38B12305DE89}" type="sibTrans" cxnId="{8D9F41CB-3C21-44C0-A1DE-ED56C558E78C}">
      <dgm:prSet/>
      <dgm:spPr/>
      <dgm:t>
        <a:bodyPr/>
        <a:lstStyle/>
        <a:p>
          <a:endParaRPr lang="en-US"/>
        </a:p>
      </dgm:t>
    </dgm:pt>
    <dgm:pt modelId="{ABD24BEC-37BF-43C1-B345-6777614CDF39}">
      <dgm:prSet phldrT="[Text]" custT="1"/>
      <dgm:spPr/>
      <dgm:t>
        <a:bodyPr/>
        <a:lstStyle/>
        <a:p>
          <a:r>
            <a:rPr lang="en-US" sz="1600" smtClean="0">
              <a:latin typeface="Times New Roman" panose="02020603050405020304" pitchFamily="18" charset="0"/>
              <a:cs typeface="Times New Roman" panose="02020603050405020304" pitchFamily="18" charset="0"/>
            </a:rPr>
            <a:t>Bước 3: Mở phiên tòa sơ thẩm theo quy định tại các điều từ 222 đến 269 của Bộ Luật Tố tụng dân sự</a:t>
          </a:r>
          <a:endParaRPr lang="en-US" sz="1600">
            <a:latin typeface="Times New Roman" panose="02020603050405020304" pitchFamily="18" charset="0"/>
            <a:cs typeface="Times New Roman" panose="02020603050405020304" pitchFamily="18" charset="0"/>
          </a:endParaRPr>
        </a:p>
      </dgm:t>
    </dgm:pt>
    <dgm:pt modelId="{B8E231B4-59F1-4E8F-8252-278FA6606362}" type="parTrans" cxnId="{EF73BF10-E1F8-4D2D-B255-33D28A1A4523}">
      <dgm:prSet/>
      <dgm:spPr/>
      <dgm:t>
        <a:bodyPr/>
        <a:lstStyle/>
        <a:p>
          <a:endParaRPr lang="en-US"/>
        </a:p>
      </dgm:t>
    </dgm:pt>
    <dgm:pt modelId="{5C4449F3-5300-4339-A269-7AA3368B899F}" type="sibTrans" cxnId="{EF73BF10-E1F8-4D2D-B255-33D28A1A4523}">
      <dgm:prSet/>
      <dgm:spPr/>
      <dgm:t>
        <a:bodyPr/>
        <a:lstStyle/>
        <a:p>
          <a:endParaRPr lang="en-US"/>
        </a:p>
      </dgm:t>
    </dgm:pt>
    <dgm:pt modelId="{4FC93E14-29BD-4474-B4BC-619B75ECBB27}">
      <dgm:prSet custT="1"/>
      <dgm:spPr/>
      <dgm:t>
        <a:bodyPr/>
        <a:lstStyle/>
        <a:p>
          <a:r>
            <a:rPr lang="en-US" sz="1600" smtClean="0">
              <a:latin typeface="Times New Roman" panose="02020603050405020304" pitchFamily="18" charset="0"/>
              <a:cs typeface="Times New Roman" panose="02020603050405020304" pitchFamily="18" charset="0"/>
            </a:rPr>
            <a:t>Bước 4: Giải quyết vụ án tại tòa án phúc thẩm theo quy định tại các điều từ 270 đến 324 của Bộ Luật Tố tụng dân sự</a:t>
          </a:r>
          <a:endParaRPr lang="en-US" sz="1600">
            <a:latin typeface="Times New Roman" panose="02020603050405020304" pitchFamily="18" charset="0"/>
            <a:cs typeface="Times New Roman" panose="02020603050405020304" pitchFamily="18" charset="0"/>
          </a:endParaRPr>
        </a:p>
      </dgm:t>
    </dgm:pt>
    <dgm:pt modelId="{A8CD1BD3-D8C6-4B57-8E27-09F958D83045}" type="parTrans" cxnId="{4FBBD70E-CEBC-4E39-B450-B62F3846628C}">
      <dgm:prSet/>
      <dgm:spPr/>
      <dgm:t>
        <a:bodyPr/>
        <a:lstStyle/>
        <a:p>
          <a:endParaRPr lang="en-US"/>
        </a:p>
      </dgm:t>
    </dgm:pt>
    <dgm:pt modelId="{32E7EE23-3FF0-4A51-9815-1F2FF2666B4F}" type="sibTrans" cxnId="{4FBBD70E-CEBC-4E39-B450-B62F3846628C}">
      <dgm:prSet/>
      <dgm:spPr/>
      <dgm:t>
        <a:bodyPr/>
        <a:lstStyle/>
        <a:p>
          <a:endParaRPr lang="en-US"/>
        </a:p>
      </dgm:t>
    </dgm:pt>
    <dgm:pt modelId="{0B8713A2-1F35-4554-A956-B494F9991503}">
      <dgm:prSet custT="1"/>
      <dgm:spPr/>
      <dgm:t>
        <a:bodyPr/>
        <a:lstStyle/>
        <a:p>
          <a:r>
            <a:rPr lang="en-US" sz="1800" smtClean="0">
              <a:latin typeface="Times New Roman" panose="02020603050405020304" pitchFamily="18" charset="0"/>
              <a:cs typeface="Times New Roman" panose="02020603050405020304" pitchFamily="18" charset="0"/>
            </a:rPr>
            <a:t>Bước 5: Giải quyết vụ án tại tòa giám đốc thẩm theo quy định tại các điều từ 325 đến 350 của Bộ Luật Tố tụng dân sự</a:t>
          </a:r>
          <a:endParaRPr lang="en-US" sz="1800">
            <a:latin typeface="Times New Roman" panose="02020603050405020304" pitchFamily="18" charset="0"/>
            <a:cs typeface="Times New Roman" panose="02020603050405020304" pitchFamily="18" charset="0"/>
          </a:endParaRPr>
        </a:p>
      </dgm:t>
    </dgm:pt>
    <dgm:pt modelId="{9F791316-3E8A-41C7-A4BB-5C6AEAF95461}" type="parTrans" cxnId="{CBAABBBD-C2E6-469A-9C0C-934C8DB5A742}">
      <dgm:prSet/>
      <dgm:spPr/>
      <dgm:t>
        <a:bodyPr/>
        <a:lstStyle/>
        <a:p>
          <a:endParaRPr lang="en-US"/>
        </a:p>
      </dgm:t>
    </dgm:pt>
    <dgm:pt modelId="{BB51486F-5587-47EB-93F3-DDF2CA7DC2DF}" type="sibTrans" cxnId="{CBAABBBD-C2E6-469A-9C0C-934C8DB5A742}">
      <dgm:prSet/>
      <dgm:spPr/>
      <dgm:t>
        <a:bodyPr/>
        <a:lstStyle/>
        <a:p>
          <a:endParaRPr lang="en-US"/>
        </a:p>
      </dgm:t>
    </dgm:pt>
    <dgm:pt modelId="{6A2A0BC8-DECE-4BEB-B20F-93722B676F8B}" type="pres">
      <dgm:prSet presAssocID="{3BADD213-B68A-4E2A-AB3B-FEF33F84C226}" presName="CompostProcess" presStyleCnt="0">
        <dgm:presLayoutVars>
          <dgm:dir/>
          <dgm:resizeHandles val="exact"/>
        </dgm:presLayoutVars>
      </dgm:prSet>
      <dgm:spPr/>
    </dgm:pt>
    <dgm:pt modelId="{123BAD5F-EFD7-456A-A7E3-4F11105E8700}" type="pres">
      <dgm:prSet presAssocID="{3BADD213-B68A-4E2A-AB3B-FEF33F84C226}" presName="arrow" presStyleLbl="bgShp" presStyleIdx="0" presStyleCnt="1"/>
      <dgm:spPr/>
    </dgm:pt>
    <dgm:pt modelId="{E095F468-A6D6-4F05-9452-017360EC0267}" type="pres">
      <dgm:prSet presAssocID="{3BADD213-B68A-4E2A-AB3B-FEF33F84C226}" presName="linearProcess" presStyleCnt="0"/>
      <dgm:spPr/>
    </dgm:pt>
    <dgm:pt modelId="{306BD010-0222-4623-99DA-1AC379588E31}" type="pres">
      <dgm:prSet presAssocID="{70CF88C1-8776-4D0B-983A-85160730EF4A}" presName="textNode" presStyleLbl="node1" presStyleIdx="0" presStyleCnt="5" custScaleX="46541">
        <dgm:presLayoutVars>
          <dgm:bulletEnabled val="1"/>
        </dgm:presLayoutVars>
      </dgm:prSet>
      <dgm:spPr/>
      <dgm:t>
        <a:bodyPr/>
        <a:lstStyle/>
        <a:p>
          <a:endParaRPr lang="en-US"/>
        </a:p>
      </dgm:t>
    </dgm:pt>
    <dgm:pt modelId="{448AFE54-A7A0-465B-B8F5-140F2CC39FEE}" type="pres">
      <dgm:prSet presAssocID="{11A48FF4-5C4D-4F35-B699-1CC4D0DDEC73}" presName="sibTrans" presStyleCnt="0"/>
      <dgm:spPr/>
    </dgm:pt>
    <dgm:pt modelId="{01552DE5-EA18-4D7A-A1AD-ED238C6CB443}" type="pres">
      <dgm:prSet presAssocID="{18207728-107B-4E0E-BF28-C89A7DF8DB00}" presName="textNode" presStyleLbl="node1" presStyleIdx="1" presStyleCnt="5" custScaleX="88970">
        <dgm:presLayoutVars>
          <dgm:bulletEnabled val="1"/>
        </dgm:presLayoutVars>
      </dgm:prSet>
      <dgm:spPr/>
      <dgm:t>
        <a:bodyPr/>
        <a:lstStyle/>
        <a:p>
          <a:endParaRPr lang="en-US"/>
        </a:p>
      </dgm:t>
    </dgm:pt>
    <dgm:pt modelId="{54DA89F1-28D0-49C0-BD55-EC5EFB4E581E}" type="pres">
      <dgm:prSet presAssocID="{9E456500-1640-4900-9E4D-38B12305DE89}" presName="sibTrans" presStyleCnt="0"/>
      <dgm:spPr/>
    </dgm:pt>
    <dgm:pt modelId="{EE78608A-F075-449A-B79D-32648C2599A0}" type="pres">
      <dgm:prSet presAssocID="{ABD24BEC-37BF-43C1-B345-6777614CDF39}" presName="textNode" presStyleLbl="node1" presStyleIdx="2" presStyleCnt="5" custScaleX="46239">
        <dgm:presLayoutVars>
          <dgm:bulletEnabled val="1"/>
        </dgm:presLayoutVars>
      </dgm:prSet>
      <dgm:spPr/>
      <dgm:t>
        <a:bodyPr/>
        <a:lstStyle/>
        <a:p>
          <a:endParaRPr lang="en-US"/>
        </a:p>
      </dgm:t>
    </dgm:pt>
    <dgm:pt modelId="{9FC0957D-61C5-4E7F-A7CF-674CCC2EC6F1}" type="pres">
      <dgm:prSet presAssocID="{5C4449F3-5300-4339-A269-7AA3368B899F}" presName="sibTrans" presStyleCnt="0"/>
      <dgm:spPr/>
    </dgm:pt>
    <dgm:pt modelId="{E1805B58-443A-4F4C-9C8E-2EDA298484C8}" type="pres">
      <dgm:prSet presAssocID="{4FC93E14-29BD-4474-B4BC-619B75ECBB27}" presName="textNode" presStyleLbl="node1" presStyleIdx="3" presStyleCnt="5" custScaleX="53582">
        <dgm:presLayoutVars>
          <dgm:bulletEnabled val="1"/>
        </dgm:presLayoutVars>
      </dgm:prSet>
      <dgm:spPr/>
      <dgm:t>
        <a:bodyPr/>
        <a:lstStyle/>
        <a:p>
          <a:endParaRPr lang="en-US"/>
        </a:p>
      </dgm:t>
    </dgm:pt>
    <dgm:pt modelId="{343A846B-5095-4431-B500-C5F1F06F97F6}" type="pres">
      <dgm:prSet presAssocID="{32E7EE23-3FF0-4A51-9815-1F2FF2666B4F}" presName="sibTrans" presStyleCnt="0"/>
      <dgm:spPr/>
    </dgm:pt>
    <dgm:pt modelId="{A66C464F-1DB7-4D4D-868B-FDE3A16574BB}" type="pres">
      <dgm:prSet presAssocID="{0B8713A2-1F35-4554-A956-B494F9991503}" presName="textNode" presStyleLbl="node1" presStyleIdx="4" presStyleCnt="5" custScaleX="61145">
        <dgm:presLayoutVars>
          <dgm:bulletEnabled val="1"/>
        </dgm:presLayoutVars>
      </dgm:prSet>
      <dgm:spPr/>
      <dgm:t>
        <a:bodyPr/>
        <a:lstStyle/>
        <a:p>
          <a:endParaRPr lang="en-US"/>
        </a:p>
      </dgm:t>
    </dgm:pt>
  </dgm:ptLst>
  <dgm:cxnLst>
    <dgm:cxn modelId="{EB1EB6BD-3028-4BE2-ADF7-0CE836B94D97}" type="presOf" srcId="{ABD24BEC-37BF-43C1-B345-6777614CDF39}" destId="{EE78608A-F075-449A-B79D-32648C2599A0}" srcOrd="0" destOrd="0" presId="urn:microsoft.com/office/officeart/2005/8/layout/hProcess9"/>
    <dgm:cxn modelId="{4FBBD70E-CEBC-4E39-B450-B62F3846628C}" srcId="{3BADD213-B68A-4E2A-AB3B-FEF33F84C226}" destId="{4FC93E14-29BD-4474-B4BC-619B75ECBB27}" srcOrd="3" destOrd="0" parTransId="{A8CD1BD3-D8C6-4B57-8E27-09F958D83045}" sibTransId="{32E7EE23-3FF0-4A51-9815-1F2FF2666B4F}"/>
    <dgm:cxn modelId="{44013E6A-94CE-4FA5-83AF-FE17FD62B62A}" type="presOf" srcId="{70CF88C1-8776-4D0B-983A-85160730EF4A}" destId="{306BD010-0222-4623-99DA-1AC379588E31}" srcOrd="0" destOrd="0" presId="urn:microsoft.com/office/officeart/2005/8/layout/hProcess9"/>
    <dgm:cxn modelId="{6FFC4F7D-713B-4B37-AB34-15CBCB250E6C}" type="presOf" srcId="{0B8713A2-1F35-4554-A956-B494F9991503}" destId="{A66C464F-1DB7-4D4D-868B-FDE3A16574BB}" srcOrd="0" destOrd="0" presId="urn:microsoft.com/office/officeart/2005/8/layout/hProcess9"/>
    <dgm:cxn modelId="{2D7D2B78-D3AF-437F-B73E-DB8C2427FDB8}" type="presOf" srcId="{18207728-107B-4E0E-BF28-C89A7DF8DB00}" destId="{01552DE5-EA18-4D7A-A1AD-ED238C6CB443}" srcOrd="0" destOrd="0" presId="urn:microsoft.com/office/officeart/2005/8/layout/hProcess9"/>
    <dgm:cxn modelId="{24942CB5-42B1-4194-A1C5-ABBDAAC31F2C}" type="presOf" srcId="{4FC93E14-29BD-4474-B4BC-619B75ECBB27}" destId="{E1805B58-443A-4F4C-9C8E-2EDA298484C8}" srcOrd="0" destOrd="0" presId="urn:microsoft.com/office/officeart/2005/8/layout/hProcess9"/>
    <dgm:cxn modelId="{8D9F41CB-3C21-44C0-A1DE-ED56C558E78C}" srcId="{3BADD213-B68A-4E2A-AB3B-FEF33F84C226}" destId="{18207728-107B-4E0E-BF28-C89A7DF8DB00}" srcOrd="1" destOrd="0" parTransId="{B4EF0290-E618-4D5D-8037-A6D175C7D537}" sibTransId="{9E456500-1640-4900-9E4D-38B12305DE89}"/>
    <dgm:cxn modelId="{D329E31A-5663-4577-8A22-A07AF0E4167B}" srcId="{3BADD213-B68A-4E2A-AB3B-FEF33F84C226}" destId="{70CF88C1-8776-4D0B-983A-85160730EF4A}" srcOrd="0" destOrd="0" parTransId="{EB85BF8D-2BC8-46EA-A4B3-B8B7491AF6A5}" sibTransId="{11A48FF4-5C4D-4F35-B699-1CC4D0DDEC73}"/>
    <dgm:cxn modelId="{EF73BF10-E1F8-4D2D-B255-33D28A1A4523}" srcId="{3BADD213-B68A-4E2A-AB3B-FEF33F84C226}" destId="{ABD24BEC-37BF-43C1-B345-6777614CDF39}" srcOrd="2" destOrd="0" parTransId="{B8E231B4-59F1-4E8F-8252-278FA6606362}" sibTransId="{5C4449F3-5300-4339-A269-7AA3368B899F}"/>
    <dgm:cxn modelId="{CBAABBBD-C2E6-469A-9C0C-934C8DB5A742}" srcId="{3BADD213-B68A-4E2A-AB3B-FEF33F84C226}" destId="{0B8713A2-1F35-4554-A956-B494F9991503}" srcOrd="4" destOrd="0" parTransId="{9F791316-3E8A-41C7-A4BB-5C6AEAF95461}" sibTransId="{BB51486F-5587-47EB-93F3-DDF2CA7DC2DF}"/>
    <dgm:cxn modelId="{42524B29-4391-4764-B198-B9950375CFFA}" type="presOf" srcId="{3BADD213-B68A-4E2A-AB3B-FEF33F84C226}" destId="{6A2A0BC8-DECE-4BEB-B20F-93722B676F8B}" srcOrd="0" destOrd="0" presId="urn:microsoft.com/office/officeart/2005/8/layout/hProcess9"/>
    <dgm:cxn modelId="{62711C9A-0D39-4FB9-9955-7D4C22F9ECC1}" type="presParOf" srcId="{6A2A0BC8-DECE-4BEB-B20F-93722B676F8B}" destId="{123BAD5F-EFD7-456A-A7E3-4F11105E8700}" srcOrd="0" destOrd="0" presId="urn:microsoft.com/office/officeart/2005/8/layout/hProcess9"/>
    <dgm:cxn modelId="{EE56166B-D7F3-4127-8E7F-EAAC9C1906E7}" type="presParOf" srcId="{6A2A0BC8-DECE-4BEB-B20F-93722B676F8B}" destId="{E095F468-A6D6-4F05-9452-017360EC0267}" srcOrd="1" destOrd="0" presId="urn:microsoft.com/office/officeart/2005/8/layout/hProcess9"/>
    <dgm:cxn modelId="{C1E4F54A-2CA3-43B1-B413-02BD1EA7D1CA}" type="presParOf" srcId="{E095F468-A6D6-4F05-9452-017360EC0267}" destId="{306BD010-0222-4623-99DA-1AC379588E31}" srcOrd="0" destOrd="0" presId="urn:microsoft.com/office/officeart/2005/8/layout/hProcess9"/>
    <dgm:cxn modelId="{0A7EB279-959B-4A15-AB4D-8479015255AA}" type="presParOf" srcId="{E095F468-A6D6-4F05-9452-017360EC0267}" destId="{448AFE54-A7A0-465B-B8F5-140F2CC39FEE}" srcOrd="1" destOrd="0" presId="urn:microsoft.com/office/officeart/2005/8/layout/hProcess9"/>
    <dgm:cxn modelId="{B6BFD8DB-D837-4188-A7D4-6C01EF8683D8}" type="presParOf" srcId="{E095F468-A6D6-4F05-9452-017360EC0267}" destId="{01552DE5-EA18-4D7A-A1AD-ED238C6CB443}" srcOrd="2" destOrd="0" presId="urn:microsoft.com/office/officeart/2005/8/layout/hProcess9"/>
    <dgm:cxn modelId="{498B3F68-CED4-4A94-8A65-A6652D7942BC}" type="presParOf" srcId="{E095F468-A6D6-4F05-9452-017360EC0267}" destId="{54DA89F1-28D0-49C0-BD55-EC5EFB4E581E}" srcOrd="3" destOrd="0" presId="urn:microsoft.com/office/officeart/2005/8/layout/hProcess9"/>
    <dgm:cxn modelId="{FDB196A6-CB07-442D-9C5F-D6786E460623}" type="presParOf" srcId="{E095F468-A6D6-4F05-9452-017360EC0267}" destId="{EE78608A-F075-449A-B79D-32648C2599A0}" srcOrd="4" destOrd="0" presId="urn:microsoft.com/office/officeart/2005/8/layout/hProcess9"/>
    <dgm:cxn modelId="{10C16A13-3226-474B-BDAE-DF1E79E95045}" type="presParOf" srcId="{E095F468-A6D6-4F05-9452-017360EC0267}" destId="{9FC0957D-61C5-4E7F-A7CF-674CCC2EC6F1}" srcOrd="5" destOrd="0" presId="urn:microsoft.com/office/officeart/2005/8/layout/hProcess9"/>
    <dgm:cxn modelId="{0F6E5488-44F3-4F9D-9D95-2E738D93285E}" type="presParOf" srcId="{E095F468-A6D6-4F05-9452-017360EC0267}" destId="{E1805B58-443A-4F4C-9C8E-2EDA298484C8}" srcOrd="6" destOrd="0" presId="urn:microsoft.com/office/officeart/2005/8/layout/hProcess9"/>
    <dgm:cxn modelId="{310FD964-7DF5-409A-9E78-BCBFCF192A76}" type="presParOf" srcId="{E095F468-A6D6-4F05-9452-017360EC0267}" destId="{343A846B-5095-4431-B500-C5F1F06F97F6}" srcOrd="7" destOrd="0" presId="urn:microsoft.com/office/officeart/2005/8/layout/hProcess9"/>
    <dgm:cxn modelId="{E1FD104E-C527-4AF1-83A7-499013997514}" type="presParOf" srcId="{E095F468-A6D6-4F05-9452-017360EC0267}" destId="{A66C464F-1DB7-4D4D-868B-FDE3A16574B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ADD213-B68A-4E2A-AB3B-FEF33F84C226}" type="doc">
      <dgm:prSet loTypeId="urn:microsoft.com/office/officeart/2005/8/layout/hProcess9" loCatId="process" qsTypeId="urn:microsoft.com/office/officeart/2005/8/quickstyle/simple1" qsCatId="simple" csTypeId="urn:microsoft.com/office/officeart/2005/8/colors/colorful1" csCatId="colorful" phldr="1"/>
      <dgm:spPr/>
    </dgm:pt>
    <dgm:pt modelId="{70CF88C1-8776-4D0B-983A-85160730EF4A}">
      <dgm:prSet phldrT="[Text]" custT="1"/>
      <dgm:spPr/>
      <dgm:t>
        <a:bodyPr/>
        <a:lstStyle/>
        <a:p>
          <a:r>
            <a:rPr lang="en-US" sz="1600" smtClean="0">
              <a:latin typeface="Times New Roman" panose="02020603050405020304" pitchFamily="18" charset="0"/>
              <a:cs typeface="Times New Roman" panose="02020603050405020304" pitchFamily="18" charset="0"/>
            </a:rPr>
            <a:t>Hòa giải tranh chấp đất đai tại UBND xã</a:t>
          </a:r>
          <a:endParaRPr lang="en-US" sz="1600">
            <a:latin typeface="Times New Roman" panose="02020603050405020304" pitchFamily="18" charset="0"/>
            <a:cs typeface="Times New Roman" panose="02020603050405020304" pitchFamily="18" charset="0"/>
          </a:endParaRPr>
        </a:p>
      </dgm:t>
    </dgm:pt>
    <dgm:pt modelId="{EB85BF8D-2BC8-46EA-A4B3-B8B7491AF6A5}" type="parTrans" cxnId="{D329E31A-5663-4577-8A22-A07AF0E4167B}">
      <dgm:prSet/>
      <dgm:spPr/>
      <dgm:t>
        <a:bodyPr/>
        <a:lstStyle/>
        <a:p>
          <a:endParaRPr lang="en-US"/>
        </a:p>
      </dgm:t>
    </dgm:pt>
    <dgm:pt modelId="{11A48FF4-5C4D-4F35-B699-1CC4D0DDEC73}" type="sibTrans" cxnId="{D329E31A-5663-4577-8A22-A07AF0E4167B}">
      <dgm:prSet/>
      <dgm:spPr/>
      <dgm:t>
        <a:bodyPr/>
        <a:lstStyle/>
        <a:p>
          <a:endParaRPr lang="en-US"/>
        </a:p>
      </dgm:t>
    </dgm:pt>
    <dgm:pt modelId="{18207728-107B-4E0E-BF28-C89A7DF8DB00}">
      <dgm:prSet phldrT="[Text]" custT="1"/>
      <dgm:spPr/>
      <dgm:t>
        <a:bodyPr/>
        <a:lstStyle/>
        <a:p>
          <a:r>
            <a:rPr lang="en-US" sz="1600" smtClean="0">
              <a:latin typeface="Times New Roman" panose="02020603050405020304" pitchFamily="18" charset="0"/>
              <a:cs typeface="Times New Roman" panose="02020603050405020304" pitchFamily="18" charset="0"/>
            </a:rPr>
            <a:t>Giải quyết tranh chấp đất đai thuộc thẩm quyền của UBND cấp huyện, tỉnh (đối với trường hợp hòa giải không thành)</a:t>
          </a:r>
          <a:endParaRPr lang="en-US" sz="1600">
            <a:latin typeface="Times New Roman" panose="02020603050405020304" pitchFamily="18" charset="0"/>
            <a:cs typeface="Times New Roman" panose="02020603050405020304" pitchFamily="18" charset="0"/>
          </a:endParaRPr>
        </a:p>
      </dgm:t>
    </dgm:pt>
    <dgm:pt modelId="{B4EF0290-E618-4D5D-8037-A6D175C7D537}" type="parTrans" cxnId="{8D9F41CB-3C21-44C0-A1DE-ED56C558E78C}">
      <dgm:prSet/>
      <dgm:spPr/>
      <dgm:t>
        <a:bodyPr/>
        <a:lstStyle/>
        <a:p>
          <a:endParaRPr lang="en-US"/>
        </a:p>
      </dgm:t>
    </dgm:pt>
    <dgm:pt modelId="{9E456500-1640-4900-9E4D-38B12305DE89}" type="sibTrans" cxnId="{8D9F41CB-3C21-44C0-A1DE-ED56C558E78C}">
      <dgm:prSet/>
      <dgm:spPr/>
      <dgm:t>
        <a:bodyPr/>
        <a:lstStyle/>
        <a:p>
          <a:endParaRPr lang="en-US"/>
        </a:p>
      </dgm:t>
    </dgm:pt>
    <dgm:pt modelId="{ABD24BEC-37BF-43C1-B345-6777614CDF39}">
      <dgm:prSet phldrT="[Text]" custT="1"/>
      <dgm:spPr/>
      <dgm:t>
        <a:bodyPr/>
        <a:lstStyle/>
        <a:p>
          <a:r>
            <a:rPr lang="en-US" sz="1600" smtClean="0">
              <a:latin typeface="Times New Roman" panose="02020603050405020304" pitchFamily="18" charset="0"/>
              <a:cs typeface="Times New Roman" panose="02020603050405020304" pitchFamily="18" charset="0"/>
            </a:rPr>
            <a:t>Giải quyết tranh chấp đất đai thuộc thẩm quyền của Bộ trưởng Bộ TNMT (đối với trường hợp không đồng ý với quyết định giải quyết thuộc thẩm quyền của UBND tỉnh</a:t>
          </a:r>
          <a:endParaRPr lang="en-US" sz="1600">
            <a:latin typeface="Times New Roman" panose="02020603050405020304" pitchFamily="18" charset="0"/>
            <a:cs typeface="Times New Roman" panose="02020603050405020304" pitchFamily="18" charset="0"/>
          </a:endParaRPr>
        </a:p>
      </dgm:t>
    </dgm:pt>
    <dgm:pt modelId="{B8E231B4-59F1-4E8F-8252-278FA6606362}" type="parTrans" cxnId="{EF73BF10-E1F8-4D2D-B255-33D28A1A4523}">
      <dgm:prSet/>
      <dgm:spPr/>
      <dgm:t>
        <a:bodyPr/>
        <a:lstStyle/>
        <a:p>
          <a:endParaRPr lang="en-US"/>
        </a:p>
      </dgm:t>
    </dgm:pt>
    <dgm:pt modelId="{5C4449F3-5300-4339-A269-7AA3368B899F}" type="sibTrans" cxnId="{EF73BF10-E1F8-4D2D-B255-33D28A1A4523}">
      <dgm:prSet/>
      <dgm:spPr/>
      <dgm:t>
        <a:bodyPr/>
        <a:lstStyle/>
        <a:p>
          <a:endParaRPr lang="en-US"/>
        </a:p>
      </dgm:t>
    </dgm:pt>
    <dgm:pt modelId="{6A2A0BC8-DECE-4BEB-B20F-93722B676F8B}" type="pres">
      <dgm:prSet presAssocID="{3BADD213-B68A-4E2A-AB3B-FEF33F84C226}" presName="CompostProcess" presStyleCnt="0">
        <dgm:presLayoutVars>
          <dgm:dir/>
          <dgm:resizeHandles val="exact"/>
        </dgm:presLayoutVars>
      </dgm:prSet>
      <dgm:spPr/>
    </dgm:pt>
    <dgm:pt modelId="{123BAD5F-EFD7-456A-A7E3-4F11105E8700}" type="pres">
      <dgm:prSet presAssocID="{3BADD213-B68A-4E2A-AB3B-FEF33F84C226}" presName="arrow" presStyleLbl="bgShp" presStyleIdx="0" presStyleCnt="1"/>
      <dgm:spPr/>
    </dgm:pt>
    <dgm:pt modelId="{E095F468-A6D6-4F05-9452-017360EC0267}" type="pres">
      <dgm:prSet presAssocID="{3BADD213-B68A-4E2A-AB3B-FEF33F84C226}" presName="linearProcess" presStyleCnt="0"/>
      <dgm:spPr/>
    </dgm:pt>
    <dgm:pt modelId="{306BD010-0222-4623-99DA-1AC379588E31}" type="pres">
      <dgm:prSet presAssocID="{70CF88C1-8776-4D0B-983A-85160730EF4A}" presName="textNode" presStyleLbl="node1" presStyleIdx="0" presStyleCnt="3" custScaleX="56294">
        <dgm:presLayoutVars>
          <dgm:bulletEnabled val="1"/>
        </dgm:presLayoutVars>
      </dgm:prSet>
      <dgm:spPr/>
      <dgm:t>
        <a:bodyPr/>
        <a:lstStyle/>
        <a:p>
          <a:endParaRPr lang="en-US"/>
        </a:p>
      </dgm:t>
    </dgm:pt>
    <dgm:pt modelId="{448AFE54-A7A0-465B-B8F5-140F2CC39FEE}" type="pres">
      <dgm:prSet presAssocID="{11A48FF4-5C4D-4F35-B699-1CC4D0DDEC73}" presName="sibTrans" presStyleCnt="0"/>
      <dgm:spPr/>
    </dgm:pt>
    <dgm:pt modelId="{01552DE5-EA18-4D7A-A1AD-ED238C6CB443}" type="pres">
      <dgm:prSet presAssocID="{18207728-107B-4E0E-BF28-C89A7DF8DB00}" presName="textNode" presStyleLbl="node1" presStyleIdx="1" presStyleCnt="3" custScaleX="68163">
        <dgm:presLayoutVars>
          <dgm:bulletEnabled val="1"/>
        </dgm:presLayoutVars>
      </dgm:prSet>
      <dgm:spPr/>
      <dgm:t>
        <a:bodyPr/>
        <a:lstStyle/>
        <a:p>
          <a:endParaRPr lang="en-US"/>
        </a:p>
      </dgm:t>
    </dgm:pt>
    <dgm:pt modelId="{54DA89F1-28D0-49C0-BD55-EC5EFB4E581E}" type="pres">
      <dgm:prSet presAssocID="{9E456500-1640-4900-9E4D-38B12305DE89}" presName="sibTrans" presStyleCnt="0"/>
      <dgm:spPr/>
    </dgm:pt>
    <dgm:pt modelId="{EE78608A-F075-449A-B79D-32648C2599A0}" type="pres">
      <dgm:prSet presAssocID="{ABD24BEC-37BF-43C1-B345-6777614CDF39}" presName="textNode" presStyleLbl="node1" presStyleIdx="2" presStyleCnt="3" custScaleX="80186">
        <dgm:presLayoutVars>
          <dgm:bulletEnabled val="1"/>
        </dgm:presLayoutVars>
      </dgm:prSet>
      <dgm:spPr/>
      <dgm:t>
        <a:bodyPr/>
        <a:lstStyle/>
        <a:p>
          <a:endParaRPr lang="en-US"/>
        </a:p>
      </dgm:t>
    </dgm:pt>
  </dgm:ptLst>
  <dgm:cxnLst>
    <dgm:cxn modelId="{4A85B35C-0AF1-44D7-A54A-1F679ADDADEE}" type="presOf" srcId="{3BADD213-B68A-4E2A-AB3B-FEF33F84C226}" destId="{6A2A0BC8-DECE-4BEB-B20F-93722B676F8B}" srcOrd="0" destOrd="0" presId="urn:microsoft.com/office/officeart/2005/8/layout/hProcess9"/>
    <dgm:cxn modelId="{8D9F41CB-3C21-44C0-A1DE-ED56C558E78C}" srcId="{3BADD213-B68A-4E2A-AB3B-FEF33F84C226}" destId="{18207728-107B-4E0E-BF28-C89A7DF8DB00}" srcOrd="1" destOrd="0" parTransId="{B4EF0290-E618-4D5D-8037-A6D175C7D537}" sibTransId="{9E456500-1640-4900-9E4D-38B12305DE89}"/>
    <dgm:cxn modelId="{FCD60C42-E293-402B-987E-C5175425C04F}" type="presOf" srcId="{70CF88C1-8776-4D0B-983A-85160730EF4A}" destId="{306BD010-0222-4623-99DA-1AC379588E31}" srcOrd="0" destOrd="0" presId="urn:microsoft.com/office/officeart/2005/8/layout/hProcess9"/>
    <dgm:cxn modelId="{EF73BF10-E1F8-4D2D-B255-33D28A1A4523}" srcId="{3BADD213-B68A-4E2A-AB3B-FEF33F84C226}" destId="{ABD24BEC-37BF-43C1-B345-6777614CDF39}" srcOrd="2" destOrd="0" parTransId="{B8E231B4-59F1-4E8F-8252-278FA6606362}" sibTransId="{5C4449F3-5300-4339-A269-7AA3368B899F}"/>
    <dgm:cxn modelId="{D329E31A-5663-4577-8A22-A07AF0E4167B}" srcId="{3BADD213-B68A-4E2A-AB3B-FEF33F84C226}" destId="{70CF88C1-8776-4D0B-983A-85160730EF4A}" srcOrd="0" destOrd="0" parTransId="{EB85BF8D-2BC8-46EA-A4B3-B8B7491AF6A5}" sibTransId="{11A48FF4-5C4D-4F35-B699-1CC4D0DDEC73}"/>
    <dgm:cxn modelId="{6AF50971-6965-4F36-88A8-C25D61D6DC61}" type="presOf" srcId="{ABD24BEC-37BF-43C1-B345-6777614CDF39}" destId="{EE78608A-F075-449A-B79D-32648C2599A0}" srcOrd="0" destOrd="0" presId="urn:microsoft.com/office/officeart/2005/8/layout/hProcess9"/>
    <dgm:cxn modelId="{A753E5DE-FCFE-4B16-93DA-6F780364F815}" type="presOf" srcId="{18207728-107B-4E0E-BF28-C89A7DF8DB00}" destId="{01552DE5-EA18-4D7A-A1AD-ED238C6CB443}" srcOrd="0" destOrd="0" presId="urn:microsoft.com/office/officeart/2005/8/layout/hProcess9"/>
    <dgm:cxn modelId="{A4FB1EFD-BC14-4B03-9E1A-C548FEB8B93F}" type="presParOf" srcId="{6A2A0BC8-DECE-4BEB-B20F-93722B676F8B}" destId="{123BAD5F-EFD7-456A-A7E3-4F11105E8700}" srcOrd="0" destOrd="0" presId="urn:microsoft.com/office/officeart/2005/8/layout/hProcess9"/>
    <dgm:cxn modelId="{6B62E1D2-5E37-4388-950E-93DD7447416A}" type="presParOf" srcId="{6A2A0BC8-DECE-4BEB-B20F-93722B676F8B}" destId="{E095F468-A6D6-4F05-9452-017360EC0267}" srcOrd="1" destOrd="0" presId="urn:microsoft.com/office/officeart/2005/8/layout/hProcess9"/>
    <dgm:cxn modelId="{23130BF8-01C3-4B80-B902-C2ED8BD0D128}" type="presParOf" srcId="{E095F468-A6D6-4F05-9452-017360EC0267}" destId="{306BD010-0222-4623-99DA-1AC379588E31}" srcOrd="0" destOrd="0" presId="urn:microsoft.com/office/officeart/2005/8/layout/hProcess9"/>
    <dgm:cxn modelId="{82A1B2DF-B3A3-4072-976A-67C6234A3967}" type="presParOf" srcId="{E095F468-A6D6-4F05-9452-017360EC0267}" destId="{448AFE54-A7A0-465B-B8F5-140F2CC39FEE}" srcOrd="1" destOrd="0" presId="urn:microsoft.com/office/officeart/2005/8/layout/hProcess9"/>
    <dgm:cxn modelId="{9AEA9357-9525-447C-AA2F-3507BDCC3BEA}" type="presParOf" srcId="{E095F468-A6D6-4F05-9452-017360EC0267}" destId="{01552DE5-EA18-4D7A-A1AD-ED238C6CB443}" srcOrd="2" destOrd="0" presId="urn:microsoft.com/office/officeart/2005/8/layout/hProcess9"/>
    <dgm:cxn modelId="{90E03DD1-3AF2-4046-834B-51161538A9B3}" type="presParOf" srcId="{E095F468-A6D6-4F05-9452-017360EC0267}" destId="{54DA89F1-28D0-49C0-BD55-EC5EFB4E581E}" srcOrd="3" destOrd="0" presId="urn:microsoft.com/office/officeart/2005/8/layout/hProcess9"/>
    <dgm:cxn modelId="{9DD16587-8DFD-41A4-B794-64B7946D8227}" type="presParOf" srcId="{E095F468-A6D6-4F05-9452-017360EC0267}" destId="{EE78608A-F075-449A-B79D-32648C2599A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2173A-8C01-47F8-BAD7-2B2D5423ADC4}">
      <dsp:nvSpPr>
        <dsp:cNvPr id="0" name=""/>
        <dsp:cNvSpPr/>
      </dsp:nvSpPr>
      <dsp:spPr>
        <a:xfrm>
          <a:off x="1475371" y="-122468"/>
          <a:ext cx="5177256" cy="5177256"/>
        </a:xfrm>
        <a:prstGeom prst="circularArrow">
          <a:avLst>
            <a:gd name="adj1" fmla="val 4668"/>
            <a:gd name="adj2" fmla="val 272909"/>
            <a:gd name="adj3" fmla="val 12888704"/>
            <a:gd name="adj4" fmla="val 17991876"/>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C2033E-B0FB-4A7F-AACE-7B1EE290B5C7}">
      <dsp:nvSpPr>
        <dsp:cNvPr id="0" name=""/>
        <dsp:cNvSpPr/>
      </dsp:nvSpPr>
      <dsp:spPr>
        <a:xfrm>
          <a:off x="2365374" y="296004"/>
          <a:ext cx="3397249" cy="1114722"/>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smtClean="0">
              <a:solidFill>
                <a:schemeClr val="bg1"/>
              </a:solidFill>
              <a:latin typeface="Times New Roman" panose="02020603050405020304" pitchFamily="18" charset="0"/>
              <a:cs typeface="Times New Roman" panose="02020603050405020304" pitchFamily="18" charset="0"/>
            </a:rPr>
            <a:t>1. Cấp UBND phường/xã </a:t>
          </a:r>
          <a:endParaRPr lang="en-US" sz="2600" kern="1200">
            <a:solidFill>
              <a:schemeClr val="bg1"/>
            </a:solidFill>
            <a:latin typeface="Times New Roman" panose="02020603050405020304" pitchFamily="18" charset="0"/>
            <a:cs typeface="Times New Roman" panose="02020603050405020304" pitchFamily="18" charset="0"/>
          </a:endParaRPr>
        </a:p>
      </dsp:txBody>
      <dsp:txXfrm>
        <a:off x="2419790" y="350420"/>
        <a:ext cx="3288417" cy="1005890"/>
      </dsp:txXfrm>
    </dsp:sp>
    <dsp:sp modelId="{6910A672-BFC4-4ADC-B78F-E4B6EF38FF72}">
      <dsp:nvSpPr>
        <dsp:cNvPr id="0" name=""/>
        <dsp:cNvSpPr/>
      </dsp:nvSpPr>
      <dsp:spPr>
        <a:xfrm>
          <a:off x="4224353" y="2135202"/>
          <a:ext cx="3397249" cy="1154283"/>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smtClean="0">
              <a:solidFill>
                <a:schemeClr val="bg1"/>
              </a:solidFill>
              <a:latin typeface="Times New Roman" panose="02020603050405020304" pitchFamily="18" charset="0"/>
              <a:cs typeface="Times New Roman" panose="02020603050405020304" pitchFamily="18" charset="0"/>
            </a:rPr>
            <a:t>2. Cấp UBND quận/huyện</a:t>
          </a:r>
          <a:r>
            <a:rPr lang="en-US" sz="2800" b="1" kern="1200" smtClean="0">
              <a:solidFill>
                <a:schemeClr val="bg1"/>
              </a:solidFill>
            </a:rPr>
            <a:t> </a:t>
          </a:r>
          <a:endParaRPr lang="en-US" sz="2800" kern="1200">
            <a:solidFill>
              <a:schemeClr val="bg1"/>
            </a:solidFill>
          </a:endParaRPr>
        </a:p>
      </dsp:txBody>
      <dsp:txXfrm>
        <a:off x="4280700" y="2191549"/>
        <a:ext cx="3284555" cy="1041589"/>
      </dsp:txXfrm>
    </dsp:sp>
    <dsp:sp modelId="{93DC836F-AF8B-4260-8E0B-BFA36A2499DB}">
      <dsp:nvSpPr>
        <dsp:cNvPr id="0" name=""/>
        <dsp:cNvSpPr/>
      </dsp:nvSpPr>
      <dsp:spPr>
        <a:xfrm>
          <a:off x="2365375" y="4019983"/>
          <a:ext cx="3397249" cy="1102679"/>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smtClean="0">
              <a:solidFill>
                <a:schemeClr val="bg1"/>
              </a:solidFill>
              <a:latin typeface="Times New Roman" panose="02020603050405020304" pitchFamily="18" charset="0"/>
              <a:cs typeface="Times New Roman" panose="02020603050405020304" pitchFamily="18" charset="0"/>
            </a:rPr>
            <a:t>3. Cấp UBND tỉnh</a:t>
          </a:r>
          <a:endParaRPr lang="en-US" sz="2600" b="1" kern="1200">
            <a:solidFill>
              <a:schemeClr val="bg1"/>
            </a:solidFill>
            <a:latin typeface="Times New Roman" panose="02020603050405020304" pitchFamily="18" charset="0"/>
            <a:cs typeface="Times New Roman" panose="02020603050405020304" pitchFamily="18" charset="0"/>
          </a:endParaRPr>
        </a:p>
      </dsp:txBody>
      <dsp:txXfrm>
        <a:off x="2419203" y="4073811"/>
        <a:ext cx="3289593" cy="995023"/>
      </dsp:txXfrm>
    </dsp:sp>
    <dsp:sp modelId="{9CDCB80D-6079-4DE4-8F1A-E8656F9AD614}">
      <dsp:nvSpPr>
        <dsp:cNvPr id="0" name=""/>
        <dsp:cNvSpPr/>
      </dsp:nvSpPr>
      <dsp:spPr>
        <a:xfrm>
          <a:off x="506396" y="2135202"/>
          <a:ext cx="3397249" cy="1154283"/>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b="1" kern="1200" smtClean="0">
              <a:solidFill>
                <a:schemeClr val="bg1"/>
              </a:solidFill>
              <a:latin typeface="Times New Roman" panose="02020603050405020304" pitchFamily="18" charset="0"/>
              <a:cs typeface="Times New Roman" panose="02020603050405020304" pitchFamily="18" charset="0"/>
            </a:rPr>
            <a:t>4. Cấp tòa án</a:t>
          </a:r>
          <a:endParaRPr lang="en-US" sz="2600" b="1" kern="1200">
            <a:solidFill>
              <a:schemeClr val="bg1"/>
            </a:solidFill>
            <a:latin typeface="Times New Roman" panose="02020603050405020304" pitchFamily="18" charset="0"/>
            <a:cs typeface="Times New Roman" panose="02020603050405020304" pitchFamily="18" charset="0"/>
          </a:endParaRPr>
        </a:p>
      </dsp:txBody>
      <dsp:txXfrm>
        <a:off x="562743" y="2191549"/>
        <a:ext cx="3284555" cy="10415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BAD5F-EFD7-456A-A7E3-4F11105E8700}">
      <dsp:nvSpPr>
        <dsp:cNvPr id="0" name=""/>
        <dsp:cNvSpPr/>
      </dsp:nvSpPr>
      <dsp:spPr>
        <a:xfrm>
          <a:off x="866502" y="0"/>
          <a:ext cx="9820365" cy="541866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BD010-0222-4623-99DA-1AC379588E31}">
      <dsp:nvSpPr>
        <dsp:cNvPr id="0" name=""/>
        <dsp:cNvSpPr/>
      </dsp:nvSpPr>
      <dsp:spPr>
        <a:xfrm>
          <a:off x="173086" y="1625600"/>
          <a:ext cx="2204741" cy="2167466"/>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vi-VN" sz="2000" i="1" kern="1200" smtClean="0">
              <a:latin typeface="Times New Roman" panose="02020603050405020304" pitchFamily="18" charset="0"/>
              <a:cs typeface="Times New Roman" panose="02020603050405020304" pitchFamily="18" charset="0"/>
            </a:rPr>
            <a:t>Bước 1:</a:t>
          </a:r>
          <a:r>
            <a:rPr lang="vi-VN" sz="2000" kern="1200" smtClean="0">
              <a:latin typeface="Times New Roman" panose="02020603050405020304" pitchFamily="18" charset="0"/>
              <a:cs typeface="Times New Roman" panose="02020603050405020304" pitchFamily="18" charset="0"/>
            </a:rPr>
            <a:t> Tiếp nhận</a:t>
          </a:r>
          <a:r>
            <a:rPr lang="en-US" sz="2000" kern="1200" smtClean="0">
              <a:latin typeface="Times New Roman" panose="02020603050405020304" pitchFamily="18" charset="0"/>
              <a:cs typeface="Times New Roman" panose="02020603050405020304" pitchFamily="18" charset="0"/>
            </a:rPr>
            <a:t> và gửi thư trả lời người khiếu nại về việc đã nhận được đơn thư khiếu nại </a:t>
          </a:r>
          <a:endParaRPr lang="en-US" sz="2000" kern="1200">
            <a:latin typeface="Times New Roman" panose="02020603050405020304" pitchFamily="18" charset="0"/>
            <a:cs typeface="Times New Roman" panose="02020603050405020304" pitchFamily="18" charset="0"/>
          </a:endParaRPr>
        </a:p>
      </dsp:txBody>
      <dsp:txXfrm>
        <a:off x="278893" y="1731407"/>
        <a:ext cx="1993127" cy="1955852"/>
      </dsp:txXfrm>
    </dsp:sp>
    <dsp:sp modelId="{01552DE5-EA18-4D7A-A1AD-ED238C6CB443}">
      <dsp:nvSpPr>
        <dsp:cNvPr id="0" name=""/>
        <dsp:cNvSpPr/>
      </dsp:nvSpPr>
      <dsp:spPr>
        <a:xfrm>
          <a:off x="2955496" y="1625600"/>
          <a:ext cx="5503837" cy="2167466"/>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vi-VN" sz="1800" i="1" kern="1200" dirty="0" smtClean="0">
              <a:latin typeface="Times New Roman" panose="02020603050405020304" pitchFamily="18" charset="0"/>
              <a:cs typeface="Times New Roman" panose="02020603050405020304" pitchFamily="18" charset="0"/>
            </a:rPr>
            <a:t>Bước </a:t>
          </a:r>
          <a:r>
            <a:rPr lang="en-US" sz="1800" i="1" kern="1200" dirty="0" smtClean="0">
              <a:latin typeface="Times New Roman" panose="02020603050405020304" pitchFamily="18" charset="0"/>
              <a:cs typeface="Times New Roman" panose="02020603050405020304" pitchFamily="18" charset="0"/>
            </a:rPr>
            <a:t>2: </a:t>
          </a:r>
          <a:r>
            <a:rPr lang="vi-VN" sz="1800" kern="1200" dirty="0" smtClean="0">
              <a:latin typeface="Times New Roman" panose="02020603050405020304" pitchFamily="18" charset="0"/>
              <a:cs typeface="Times New Roman" panose="02020603050405020304" pitchFamily="18" charset="0"/>
            </a:rPr>
            <a:t>BQLDA và các </a:t>
          </a:r>
          <a:r>
            <a:rPr lang="en-US" sz="1800" kern="1200" dirty="0" err="1" smtClean="0">
              <a:latin typeface="Times New Roman" panose="02020603050405020304" pitchFamily="18" charset="0"/>
              <a:cs typeface="Times New Roman" panose="02020603050405020304" pitchFamily="18" charset="0"/>
            </a:rPr>
            <a:t>nhà</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thầu</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tiếp</a:t>
          </a:r>
          <a:r>
            <a:rPr lang="vi-VN" sz="1800" kern="1200" dirty="0" smtClean="0">
              <a:latin typeface="Times New Roman" panose="02020603050405020304" pitchFamily="18" charset="0"/>
              <a:cs typeface="Times New Roman" panose="02020603050405020304" pitchFamily="18" charset="0"/>
            </a:rPr>
            <a:t> nhận thông tin</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cùng</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phối</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hợp</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với</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các</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đơn</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vị</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liên</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quan</a:t>
          </a:r>
          <a:r>
            <a:rPr lang="en-US" sz="1800" kern="1200" dirty="0" smtClean="0">
              <a:latin typeface="Times New Roman" panose="02020603050405020304" pitchFamily="18" charset="0"/>
              <a:cs typeface="Times New Roman" panose="02020603050405020304" pitchFamily="18" charset="0"/>
            </a:rPr>
            <a:t>, </a:t>
          </a:r>
          <a:r>
            <a:rPr lang="vi-VN" sz="1800" kern="1200" dirty="0" smtClean="0">
              <a:latin typeface="Times New Roman" panose="02020603050405020304" pitchFamily="18" charset="0"/>
              <a:cs typeface="Times New Roman" panose="02020603050405020304" pitchFamily="18" charset="0"/>
            </a:rPr>
            <a:t>tổ chức kiểm tra, xác minh, khắc phục sai phạm (nếu có), thông báo </a:t>
          </a:r>
          <a:r>
            <a:rPr lang="en-US" sz="1800" kern="1200" dirty="0" err="1" smtClean="0">
              <a:latin typeface="Times New Roman" panose="02020603050405020304" pitchFamily="18" charset="0"/>
              <a:cs typeface="Times New Roman" panose="02020603050405020304" pitchFamily="18" charset="0"/>
            </a:rPr>
            <a:t>bằng</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văn</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bản</a:t>
          </a:r>
          <a:r>
            <a:rPr lang="en-US" sz="1800" kern="1200" dirty="0" smtClean="0">
              <a:latin typeface="Times New Roman" panose="02020603050405020304" pitchFamily="18" charset="0"/>
              <a:cs typeface="Times New Roman" panose="02020603050405020304" pitchFamily="18" charset="0"/>
            </a:rPr>
            <a:t> </a:t>
          </a:r>
          <a:r>
            <a:rPr lang="vi-VN" sz="1800" kern="1200" dirty="0" smtClean="0">
              <a:latin typeface="Times New Roman" panose="02020603050405020304" pitchFamily="18" charset="0"/>
              <a:cs typeface="Times New Roman" panose="02020603050405020304" pitchFamily="18" charset="0"/>
            </a:rPr>
            <a:t>cho người phản ánh thông tin biết</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trong</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vòng</a:t>
          </a:r>
          <a:r>
            <a:rPr lang="en-US" sz="1800" kern="1200" dirty="0" smtClean="0">
              <a:latin typeface="Times New Roman" panose="02020603050405020304" pitchFamily="18" charset="0"/>
              <a:cs typeface="Times New Roman" panose="02020603050405020304" pitchFamily="18" charset="0"/>
            </a:rPr>
            <a:t> 15 </a:t>
          </a:r>
          <a:r>
            <a:rPr lang="en-US" sz="1800" kern="1200" dirty="0" err="1" smtClean="0">
              <a:latin typeface="Times New Roman" panose="02020603050405020304" pitchFamily="18" charset="0"/>
              <a:cs typeface="Times New Roman" panose="02020603050405020304" pitchFamily="18" charset="0"/>
            </a:rPr>
            <a:t>ngày</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kể</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từ</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ngày</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nhận</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được</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thông</a:t>
          </a:r>
          <a:r>
            <a:rPr lang="en-US" sz="1800" kern="1200" dirty="0" smtClean="0">
              <a:latin typeface="Times New Roman" panose="02020603050405020304" pitchFamily="18" charset="0"/>
              <a:cs typeface="Times New Roman" panose="02020603050405020304" pitchFamily="18" charset="0"/>
            </a:rPr>
            <a:t> tin </a:t>
          </a:r>
          <a:r>
            <a:rPr lang="en-US" sz="1800" kern="1200" dirty="0" err="1" smtClean="0">
              <a:latin typeface="Times New Roman" panose="02020603050405020304" pitchFamily="18" charset="0"/>
              <a:cs typeface="Times New Roman" panose="02020603050405020304" pitchFamily="18" charset="0"/>
            </a:rPr>
            <a:t>khiếu</a:t>
          </a:r>
          <a:r>
            <a:rPr lang="en-US" sz="1800" kern="1200" dirty="0" smtClean="0">
              <a:latin typeface="Times New Roman" panose="02020603050405020304" pitchFamily="18" charset="0"/>
              <a:cs typeface="Times New Roman" panose="02020603050405020304" pitchFamily="18" charset="0"/>
            </a:rPr>
            <a:t> </a:t>
          </a:r>
          <a:r>
            <a:rPr lang="en-US" sz="1800" kern="1200" dirty="0" err="1" smtClean="0">
              <a:latin typeface="Times New Roman" panose="02020603050405020304" pitchFamily="18" charset="0"/>
              <a:cs typeface="Times New Roman" panose="02020603050405020304" pitchFamily="18" charset="0"/>
            </a:rPr>
            <a:t>nại</a:t>
          </a:r>
          <a:endParaRPr lang="en-US" sz="1800" kern="1200" dirty="0">
            <a:latin typeface="Times New Roman" panose="02020603050405020304" pitchFamily="18" charset="0"/>
            <a:cs typeface="Times New Roman" panose="02020603050405020304" pitchFamily="18" charset="0"/>
          </a:endParaRPr>
        </a:p>
      </dsp:txBody>
      <dsp:txXfrm>
        <a:off x="3061303" y="1731407"/>
        <a:ext cx="5292223" cy="1955852"/>
      </dsp:txXfrm>
    </dsp:sp>
    <dsp:sp modelId="{EE78608A-F075-449A-B79D-32648C2599A0}">
      <dsp:nvSpPr>
        <dsp:cNvPr id="0" name=""/>
        <dsp:cNvSpPr/>
      </dsp:nvSpPr>
      <dsp:spPr>
        <a:xfrm>
          <a:off x="9037002" y="1625600"/>
          <a:ext cx="2343282" cy="2167466"/>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vi-VN" sz="2000" i="1" kern="1200" smtClean="0">
              <a:latin typeface="Times New Roman" panose="02020603050405020304" pitchFamily="18" charset="0"/>
              <a:cs typeface="Times New Roman" panose="02020603050405020304" pitchFamily="18" charset="0"/>
            </a:rPr>
            <a:t>Bước </a:t>
          </a:r>
          <a:r>
            <a:rPr lang="en-US" sz="2000" i="1" kern="1200" smtClean="0">
              <a:latin typeface="Times New Roman" panose="02020603050405020304" pitchFamily="18" charset="0"/>
              <a:cs typeface="Times New Roman" panose="02020603050405020304" pitchFamily="18" charset="0"/>
            </a:rPr>
            <a:t>3</a:t>
          </a:r>
          <a:r>
            <a:rPr lang="vi-VN" sz="2000" i="1" kern="1200" smtClean="0">
              <a:latin typeface="Times New Roman" panose="02020603050405020304" pitchFamily="18" charset="0"/>
              <a:cs typeface="Times New Roman" panose="02020603050405020304" pitchFamily="18" charset="0"/>
            </a:rPr>
            <a:t>:</a:t>
          </a:r>
          <a:r>
            <a:rPr lang="vi-VN" sz="2000" kern="1200" smtClean="0">
              <a:latin typeface="Times New Roman" panose="02020603050405020304" pitchFamily="18" charset="0"/>
              <a:cs typeface="Times New Roman" panose="02020603050405020304" pitchFamily="18" charset="0"/>
            </a:rPr>
            <a:t> Giải quyết khiếu nại nếu phát sinh</a:t>
          </a:r>
          <a:endParaRPr lang="en-US" sz="2000" kern="1200">
            <a:latin typeface="Times New Roman" panose="02020603050405020304" pitchFamily="18" charset="0"/>
            <a:cs typeface="Times New Roman" panose="02020603050405020304" pitchFamily="18" charset="0"/>
          </a:endParaRPr>
        </a:p>
      </dsp:txBody>
      <dsp:txXfrm>
        <a:off x="9142809" y="1731407"/>
        <a:ext cx="2131668" cy="19558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BAD5F-EFD7-456A-A7E3-4F11105E8700}">
      <dsp:nvSpPr>
        <dsp:cNvPr id="0" name=""/>
        <dsp:cNvSpPr/>
      </dsp:nvSpPr>
      <dsp:spPr>
        <a:xfrm>
          <a:off x="866502" y="0"/>
          <a:ext cx="9820365" cy="452413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BD010-0222-4623-99DA-1AC379588E31}">
      <dsp:nvSpPr>
        <dsp:cNvPr id="0" name=""/>
        <dsp:cNvSpPr/>
      </dsp:nvSpPr>
      <dsp:spPr>
        <a:xfrm>
          <a:off x="2203" y="1357241"/>
          <a:ext cx="1652789" cy="1809654"/>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vi-VN" sz="2000" i="1" kern="1200" smtClean="0">
              <a:latin typeface="Times New Roman" panose="02020603050405020304" pitchFamily="18" charset="0"/>
              <a:cs typeface="Times New Roman" panose="02020603050405020304" pitchFamily="18" charset="0"/>
            </a:rPr>
            <a:t>Bước 1:</a:t>
          </a:r>
          <a:r>
            <a:rPr lang="vi-VN" sz="2000" kern="1200" smtClean="0">
              <a:latin typeface="Times New Roman" panose="02020603050405020304" pitchFamily="18" charset="0"/>
              <a:cs typeface="Times New Roman" panose="02020603050405020304" pitchFamily="18" charset="0"/>
            </a:rPr>
            <a:t> </a:t>
          </a:r>
          <a:r>
            <a:rPr lang="en-US" sz="2000" kern="1200" smtClean="0">
              <a:latin typeface="Times New Roman" panose="02020603050405020304" pitchFamily="18" charset="0"/>
              <a:cs typeface="Times New Roman" panose="02020603050405020304" pitchFamily="18" charset="0"/>
            </a:rPr>
            <a:t>khởi kiện và thụ lý vụ án.</a:t>
          </a:r>
          <a:endParaRPr lang="en-US" sz="2000" kern="1200">
            <a:latin typeface="Times New Roman" panose="02020603050405020304" pitchFamily="18" charset="0"/>
            <a:cs typeface="Times New Roman" panose="02020603050405020304" pitchFamily="18" charset="0"/>
          </a:endParaRPr>
        </a:p>
      </dsp:txBody>
      <dsp:txXfrm>
        <a:off x="82886" y="1437924"/>
        <a:ext cx="1491423" cy="1648288"/>
      </dsp:txXfrm>
    </dsp:sp>
    <dsp:sp modelId="{01552DE5-EA18-4D7A-A1AD-ED238C6CB443}">
      <dsp:nvSpPr>
        <dsp:cNvPr id="0" name=""/>
        <dsp:cNvSpPr/>
      </dsp:nvSpPr>
      <dsp:spPr>
        <a:xfrm>
          <a:off x="1910070" y="1357241"/>
          <a:ext cx="3159550" cy="1809654"/>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vi-VN" sz="2000" i="1" kern="1200" smtClean="0">
              <a:latin typeface="Times New Roman" panose="02020603050405020304" pitchFamily="18" charset="0"/>
              <a:cs typeface="Times New Roman" panose="02020603050405020304" pitchFamily="18" charset="0"/>
            </a:rPr>
            <a:t>Bước </a:t>
          </a:r>
          <a:r>
            <a:rPr lang="en-US" sz="2000" i="1" kern="1200" smtClean="0">
              <a:latin typeface="Times New Roman" panose="02020603050405020304" pitchFamily="18" charset="0"/>
              <a:cs typeface="Times New Roman" panose="02020603050405020304" pitchFamily="18" charset="0"/>
            </a:rPr>
            <a:t>2: Thực hiện thủ tục hòa giải (trừ trường hợp quy định tại Điều 206 và 207 của Bộ Luật Tố tụng dân sự) và chuẩn bị xét xử</a:t>
          </a:r>
          <a:endParaRPr lang="en-US" sz="2000" kern="1200">
            <a:latin typeface="Times New Roman" panose="02020603050405020304" pitchFamily="18" charset="0"/>
            <a:cs typeface="Times New Roman" panose="02020603050405020304" pitchFamily="18" charset="0"/>
          </a:endParaRPr>
        </a:p>
      </dsp:txBody>
      <dsp:txXfrm>
        <a:off x="1998410" y="1445581"/>
        <a:ext cx="2982870" cy="1632974"/>
      </dsp:txXfrm>
    </dsp:sp>
    <dsp:sp modelId="{EE78608A-F075-449A-B79D-32648C2599A0}">
      <dsp:nvSpPr>
        <dsp:cNvPr id="0" name=""/>
        <dsp:cNvSpPr/>
      </dsp:nvSpPr>
      <dsp:spPr>
        <a:xfrm>
          <a:off x="5324699" y="1357241"/>
          <a:ext cx="1642064" cy="1809654"/>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Times New Roman" panose="02020603050405020304" pitchFamily="18" charset="0"/>
              <a:cs typeface="Times New Roman" panose="02020603050405020304" pitchFamily="18" charset="0"/>
            </a:rPr>
            <a:t>Bước 3: Mở phiên tòa sơ thẩm theo quy định tại các điều từ 222 đến 269 của Bộ Luật Tố tụng dân sự</a:t>
          </a:r>
          <a:endParaRPr lang="en-US" sz="1600" kern="1200">
            <a:latin typeface="Times New Roman" panose="02020603050405020304" pitchFamily="18" charset="0"/>
            <a:cs typeface="Times New Roman" panose="02020603050405020304" pitchFamily="18" charset="0"/>
          </a:endParaRPr>
        </a:p>
      </dsp:txBody>
      <dsp:txXfrm>
        <a:off x="5404858" y="1437400"/>
        <a:ext cx="1481746" cy="1649336"/>
      </dsp:txXfrm>
    </dsp:sp>
    <dsp:sp modelId="{E1805B58-443A-4F4C-9C8E-2EDA298484C8}">
      <dsp:nvSpPr>
        <dsp:cNvPr id="0" name=""/>
        <dsp:cNvSpPr/>
      </dsp:nvSpPr>
      <dsp:spPr>
        <a:xfrm>
          <a:off x="7221841" y="1357241"/>
          <a:ext cx="1902832" cy="1809654"/>
        </a:xfrm>
        <a:prstGeom prst="round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Times New Roman" panose="02020603050405020304" pitchFamily="18" charset="0"/>
              <a:cs typeface="Times New Roman" panose="02020603050405020304" pitchFamily="18" charset="0"/>
            </a:rPr>
            <a:t>Bước 4: Giải quyết vụ án tại tòa án phúc thẩm theo quy định tại các điều từ 270 đến 324 của Bộ Luật Tố tụng dân sự</a:t>
          </a:r>
          <a:endParaRPr lang="en-US" sz="1600" kern="1200">
            <a:latin typeface="Times New Roman" panose="02020603050405020304" pitchFamily="18" charset="0"/>
            <a:cs typeface="Times New Roman" panose="02020603050405020304" pitchFamily="18" charset="0"/>
          </a:endParaRPr>
        </a:p>
      </dsp:txBody>
      <dsp:txXfrm>
        <a:off x="7310181" y="1445581"/>
        <a:ext cx="1726152" cy="1632974"/>
      </dsp:txXfrm>
    </dsp:sp>
    <dsp:sp modelId="{A66C464F-1DB7-4D4D-868B-FDE3A16574BB}">
      <dsp:nvSpPr>
        <dsp:cNvPr id="0" name=""/>
        <dsp:cNvSpPr/>
      </dsp:nvSpPr>
      <dsp:spPr>
        <a:xfrm>
          <a:off x="9379752" y="1357241"/>
          <a:ext cx="2171414" cy="1809654"/>
        </a:xfrm>
        <a:prstGeom prst="roundRect">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smtClean="0">
              <a:latin typeface="Times New Roman" panose="02020603050405020304" pitchFamily="18" charset="0"/>
              <a:cs typeface="Times New Roman" panose="02020603050405020304" pitchFamily="18" charset="0"/>
            </a:rPr>
            <a:t>Bước 5: Giải quyết vụ án tại tòa giám đốc thẩm theo quy định tại các điều từ 325 đến 350 của Bộ Luật Tố tụng dân sự</a:t>
          </a:r>
          <a:endParaRPr lang="en-US" sz="1800" kern="1200">
            <a:latin typeface="Times New Roman" panose="02020603050405020304" pitchFamily="18" charset="0"/>
            <a:cs typeface="Times New Roman" panose="02020603050405020304" pitchFamily="18" charset="0"/>
          </a:endParaRPr>
        </a:p>
      </dsp:txBody>
      <dsp:txXfrm>
        <a:off x="9468092" y="1445581"/>
        <a:ext cx="1994734" cy="16329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BAD5F-EFD7-456A-A7E3-4F11105E8700}">
      <dsp:nvSpPr>
        <dsp:cNvPr id="0" name=""/>
        <dsp:cNvSpPr/>
      </dsp:nvSpPr>
      <dsp:spPr>
        <a:xfrm>
          <a:off x="866502" y="0"/>
          <a:ext cx="9820365" cy="452413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BD010-0222-4623-99DA-1AC379588E31}">
      <dsp:nvSpPr>
        <dsp:cNvPr id="0" name=""/>
        <dsp:cNvSpPr/>
      </dsp:nvSpPr>
      <dsp:spPr>
        <a:xfrm>
          <a:off x="1652542" y="1357241"/>
          <a:ext cx="1951156" cy="1809654"/>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Times New Roman" panose="02020603050405020304" pitchFamily="18" charset="0"/>
              <a:cs typeface="Times New Roman" panose="02020603050405020304" pitchFamily="18" charset="0"/>
            </a:rPr>
            <a:t>Hòa giải tranh chấp đất đai tại UBND xã</a:t>
          </a:r>
          <a:endParaRPr lang="en-US" sz="1600" kern="1200">
            <a:latin typeface="Times New Roman" panose="02020603050405020304" pitchFamily="18" charset="0"/>
            <a:cs typeface="Times New Roman" panose="02020603050405020304" pitchFamily="18" charset="0"/>
          </a:endParaRPr>
        </a:p>
      </dsp:txBody>
      <dsp:txXfrm>
        <a:off x="1740882" y="1445581"/>
        <a:ext cx="1774476" cy="1632974"/>
      </dsp:txXfrm>
    </dsp:sp>
    <dsp:sp modelId="{01552DE5-EA18-4D7A-A1AD-ED238C6CB443}">
      <dsp:nvSpPr>
        <dsp:cNvPr id="0" name=""/>
        <dsp:cNvSpPr/>
      </dsp:nvSpPr>
      <dsp:spPr>
        <a:xfrm>
          <a:off x="4181367" y="1357241"/>
          <a:ext cx="2362537" cy="1809654"/>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Times New Roman" panose="02020603050405020304" pitchFamily="18" charset="0"/>
              <a:cs typeface="Times New Roman" panose="02020603050405020304" pitchFamily="18" charset="0"/>
            </a:rPr>
            <a:t>Giải quyết tranh chấp đất đai thuộc thẩm quyền của UBND cấp huyện, tỉnh (đối với trường hợp hòa giải không thành)</a:t>
          </a:r>
          <a:endParaRPr lang="en-US" sz="1600" kern="1200">
            <a:latin typeface="Times New Roman" panose="02020603050405020304" pitchFamily="18" charset="0"/>
            <a:cs typeface="Times New Roman" panose="02020603050405020304" pitchFamily="18" charset="0"/>
          </a:endParaRPr>
        </a:p>
      </dsp:txBody>
      <dsp:txXfrm>
        <a:off x="4269707" y="1445581"/>
        <a:ext cx="2185857" cy="1632974"/>
      </dsp:txXfrm>
    </dsp:sp>
    <dsp:sp modelId="{EE78608A-F075-449A-B79D-32648C2599A0}">
      <dsp:nvSpPr>
        <dsp:cNvPr id="0" name=""/>
        <dsp:cNvSpPr/>
      </dsp:nvSpPr>
      <dsp:spPr>
        <a:xfrm>
          <a:off x="7121572" y="1357241"/>
          <a:ext cx="2779255" cy="1809654"/>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smtClean="0">
              <a:latin typeface="Times New Roman" panose="02020603050405020304" pitchFamily="18" charset="0"/>
              <a:cs typeface="Times New Roman" panose="02020603050405020304" pitchFamily="18" charset="0"/>
            </a:rPr>
            <a:t>Giải quyết tranh chấp đất đai thuộc thẩm quyền của Bộ trưởng Bộ TNMT (đối với trường hợp không đồng ý với quyết định giải quyết thuộc thẩm quyền của UBND tỉnh</a:t>
          </a:r>
          <a:endParaRPr lang="en-US" sz="1600" kern="1200">
            <a:latin typeface="Times New Roman" panose="02020603050405020304" pitchFamily="18" charset="0"/>
            <a:cs typeface="Times New Roman" panose="02020603050405020304" pitchFamily="18" charset="0"/>
          </a:endParaRPr>
        </a:p>
      </dsp:txBody>
      <dsp:txXfrm>
        <a:off x="7209912" y="1445581"/>
        <a:ext cx="2602575" cy="1632974"/>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7D4D94-85A5-4659-86C6-1B6BB7F88ACD}" type="datetimeFigureOut">
              <a:rPr lang="en-US" smtClean="0"/>
              <a:t>11/16/2021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F651E6-B240-4955-961E-153708A82319}" type="slidenum">
              <a:rPr lang="en-US" smtClean="0"/>
              <a:t>‹#›</a:t>
            </a:fld>
            <a:endParaRPr lang="en-US"/>
          </a:p>
        </p:txBody>
      </p:sp>
    </p:spTree>
    <p:extLst>
      <p:ext uri="{BB962C8B-B14F-4D97-AF65-F5344CB8AC3E}">
        <p14:creationId xmlns:p14="http://schemas.microsoft.com/office/powerpoint/2010/main" val="4202210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F651E6-B240-4955-961E-153708A82319}" type="slidenum">
              <a:rPr lang="en-US" smtClean="0"/>
              <a:t>6</a:t>
            </a:fld>
            <a:endParaRPr lang="en-US"/>
          </a:p>
        </p:txBody>
      </p:sp>
    </p:spTree>
    <p:extLst>
      <p:ext uri="{BB962C8B-B14F-4D97-AF65-F5344CB8AC3E}">
        <p14:creationId xmlns:p14="http://schemas.microsoft.com/office/powerpoint/2010/main" val="3703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366414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350246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4A7D6-10E7-421B-8258-E016C59DE1A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3251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275946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4A7D6-10E7-421B-8258-E016C59DE1A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44960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31497040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3509187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298019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860266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394D-CBF4-48AF-9CA5-010158FF29D6}"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1879288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101382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66394D-CBF4-48AF-9CA5-010158FF29D6}" type="datetimeFigureOut">
              <a:rPr lang="en-US" smtClean="0"/>
              <a:t>11/16/2021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1205819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66394D-CBF4-48AF-9CA5-010158FF29D6}" type="datetimeFigureOut">
              <a:rPr lang="en-US" smtClean="0"/>
              <a:t>11/16/2021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3628231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66394D-CBF4-48AF-9CA5-010158FF29D6}" type="datetimeFigureOut">
              <a:rPr lang="en-US" smtClean="0"/>
              <a:t>11/16/2021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234362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1653601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6394D-CBF4-48AF-9CA5-010158FF29D6}"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44A7D6-10E7-421B-8258-E016C59DE1AF}" type="slidenum">
              <a:rPr lang="en-US" smtClean="0"/>
              <a:t>‹#›</a:t>
            </a:fld>
            <a:endParaRPr lang="en-US"/>
          </a:p>
        </p:txBody>
      </p:sp>
    </p:spTree>
    <p:extLst>
      <p:ext uri="{BB962C8B-B14F-4D97-AF65-F5344CB8AC3E}">
        <p14:creationId xmlns:p14="http://schemas.microsoft.com/office/powerpoint/2010/main" val="274485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66394D-CBF4-48AF-9CA5-010158FF29D6}" type="datetimeFigureOut">
              <a:rPr lang="en-US" smtClean="0"/>
              <a:t>11/16/2021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F44A7D6-10E7-421B-8258-E016C59DE1AF}" type="slidenum">
              <a:rPr lang="en-US" smtClean="0"/>
              <a:t>‹#›</a:t>
            </a:fld>
            <a:endParaRPr lang="en-US"/>
          </a:p>
        </p:txBody>
      </p:sp>
    </p:spTree>
    <p:extLst>
      <p:ext uri="{BB962C8B-B14F-4D97-AF65-F5344CB8AC3E}">
        <p14:creationId xmlns:p14="http://schemas.microsoft.com/office/powerpoint/2010/main" val="3059020158"/>
      </p:ext>
    </p:extLst>
  </p:cSld>
  <p:clrMap bg1="lt1" tx1="dk1" bg2="lt2" tx2="dk2" accent1="accent1" accent2="accent2" accent3="accent3" accent4="accent4" accent5="accent5" accent6="accent6" hlink="hlink" folHlink="folHlink"/>
  <p:sldLayoutIdLst>
    <p:sldLayoutId id="2147484151" r:id="rId1"/>
    <p:sldLayoutId id="2147484152" r:id="rId2"/>
    <p:sldLayoutId id="2147484153" r:id="rId3"/>
    <p:sldLayoutId id="2147484154" r:id="rId4"/>
    <p:sldLayoutId id="2147484155" r:id="rId5"/>
    <p:sldLayoutId id="2147484156" r:id="rId6"/>
    <p:sldLayoutId id="2147484157" r:id="rId7"/>
    <p:sldLayoutId id="2147484158" r:id="rId8"/>
    <p:sldLayoutId id="2147484159" r:id="rId9"/>
    <p:sldLayoutId id="2147484160" r:id="rId10"/>
    <p:sldLayoutId id="2147484161" r:id="rId11"/>
    <p:sldLayoutId id="2147484162" r:id="rId12"/>
    <p:sldLayoutId id="2147484163" r:id="rId13"/>
    <p:sldLayoutId id="2147484164" r:id="rId14"/>
    <p:sldLayoutId id="2147484165" r:id="rId15"/>
    <p:sldLayoutId id="21474841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2" descr="F:\THU HA\VLAP\2014\Dao tao\Dao tao Luat 2013\Da Nang\WB-WBG-horizontal-RGB-hig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7072" y="540237"/>
            <a:ext cx="3190673" cy="743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940" y="539256"/>
            <a:ext cx="1338812" cy="1157467"/>
          </a:xfrm>
          <a:prstGeom prst="rect">
            <a:avLst/>
          </a:prstGeom>
        </p:spPr>
      </p:pic>
      <p:sp>
        <p:nvSpPr>
          <p:cNvPr id="4" name="Rectangle 3"/>
          <p:cNvSpPr/>
          <p:nvPr/>
        </p:nvSpPr>
        <p:spPr>
          <a:xfrm>
            <a:off x="4067343" y="5663565"/>
            <a:ext cx="3618298" cy="400110"/>
          </a:xfrm>
          <a:prstGeom prst="rect">
            <a:avLst/>
          </a:prstGeom>
        </p:spPr>
        <p:txBody>
          <a:bodyPr wrap="none">
            <a:spAutoFit/>
          </a:bodyPr>
          <a:lstStyle/>
          <a:p>
            <a:r>
              <a:rPr lang="en-US" sz="2000" i="1" dirty="0" err="1" smtClean="0">
                <a:latin typeface="Times New Roman" panose="02020603050405020304" pitchFamily="18" charset="0"/>
                <a:cs typeface="Times New Roman" panose="02020603050405020304" pitchFamily="18" charset="0"/>
              </a:rPr>
              <a:t>Thái</a:t>
            </a:r>
            <a:r>
              <a:rPr lang="en-US" sz="2000" i="1" dirty="0" smtClean="0">
                <a:latin typeface="Times New Roman" panose="02020603050405020304" pitchFamily="18" charset="0"/>
                <a:cs typeface="Times New Roman" panose="02020603050405020304" pitchFamily="18" charset="0"/>
              </a:rPr>
              <a:t> </a:t>
            </a:r>
            <a:r>
              <a:rPr lang="en-US" sz="2000" i="1" dirty="0" err="1" smtClean="0">
                <a:latin typeface="Times New Roman" panose="02020603050405020304" pitchFamily="18" charset="0"/>
                <a:cs typeface="Times New Roman" panose="02020603050405020304" pitchFamily="18" charset="0"/>
              </a:rPr>
              <a:t>Nguyên</a:t>
            </a:r>
            <a:r>
              <a:rPr lang="en-US" sz="2000" i="1" dirty="0" smtClean="0">
                <a:latin typeface="Times New Roman" panose="02020603050405020304" pitchFamily="18" charset="0"/>
                <a:cs typeface="Times New Roman" panose="02020603050405020304" pitchFamily="18" charset="0"/>
              </a:rPr>
              <a:t>, </a:t>
            </a:r>
            <a:r>
              <a:rPr lang="en-US" sz="2000" i="1" dirty="0" err="1" smtClean="0">
                <a:latin typeface="Times New Roman" panose="02020603050405020304" pitchFamily="18" charset="0"/>
                <a:cs typeface="Times New Roman" panose="02020603050405020304" pitchFamily="18" charset="0"/>
              </a:rPr>
              <a:t>tháng</a:t>
            </a:r>
            <a:r>
              <a:rPr lang="en-US" sz="2000" i="1" dirty="0" smtClean="0">
                <a:latin typeface="Times New Roman" panose="02020603050405020304" pitchFamily="18" charset="0"/>
                <a:cs typeface="Times New Roman" panose="02020603050405020304" pitchFamily="18" charset="0"/>
              </a:rPr>
              <a:t> 11 </a:t>
            </a:r>
            <a:r>
              <a:rPr lang="en-US" sz="2000" i="1" dirty="0" err="1" smtClean="0">
                <a:latin typeface="Times New Roman" panose="02020603050405020304" pitchFamily="18" charset="0"/>
                <a:cs typeface="Times New Roman" panose="02020603050405020304" pitchFamily="18" charset="0"/>
              </a:rPr>
              <a:t>năm</a:t>
            </a:r>
            <a:r>
              <a:rPr lang="en-US" sz="2000" i="1" dirty="0" smtClean="0">
                <a:latin typeface="Times New Roman" panose="02020603050405020304" pitchFamily="18" charset="0"/>
                <a:cs typeface="Times New Roman" panose="02020603050405020304" pitchFamily="18" charset="0"/>
              </a:rPr>
              <a:t> 2021</a:t>
            </a:r>
            <a:endParaRPr lang="en-US" sz="2000" i="1" dirty="0">
              <a:latin typeface="Times New Roman" panose="02020603050405020304" pitchFamily="18" charset="0"/>
              <a:cs typeface="Times New Roman" panose="02020603050405020304" pitchFamily="18" charset="0"/>
            </a:endParaRPr>
          </a:p>
        </p:txBody>
      </p:sp>
      <p:sp>
        <p:nvSpPr>
          <p:cNvPr id="5" name="Rectangle 4"/>
          <p:cNvSpPr/>
          <p:nvPr/>
        </p:nvSpPr>
        <p:spPr>
          <a:xfrm>
            <a:off x="3679654" y="456269"/>
            <a:ext cx="4707869" cy="1323439"/>
          </a:xfrm>
          <a:prstGeom prst="rect">
            <a:avLst/>
          </a:prstGeom>
        </p:spPr>
        <p:txBody>
          <a:bodyPr wrap="square">
            <a:spAutoFit/>
          </a:bodyPr>
          <a:lstStyle/>
          <a:p>
            <a:pPr algn="ctr"/>
            <a:r>
              <a:rPr lang="en-US" altLang="en-US" sz="2000" b="1" dirty="0" err="1">
                <a:latin typeface="Times New Roman" panose="02020603050405020304" pitchFamily="18" charset="0"/>
                <a:cs typeface="Times New Roman" panose="02020603050405020304" pitchFamily="18" charset="0"/>
              </a:rPr>
              <a:t>BỘ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TÀI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NGUYÊN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MÔI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TRƯỜNG</a:t>
            </a:r>
            <a:r>
              <a:rPr lang="en-US" altLang="en-US" sz="2000" b="1" dirty="0">
                <a:latin typeface="Times New Roman" panose="02020603050405020304" pitchFamily="18" charset="0"/>
                <a:cs typeface="Times New Roman" panose="02020603050405020304" pitchFamily="18" charset="0"/>
              </a:rPr>
              <a:t> </a:t>
            </a:r>
            <a:br>
              <a:rPr lang="en-US" altLang="en-US" sz="2000" b="1" dirty="0">
                <a:latin typeface="Times New Roman" panose="02020603050405020304" pitchFamily="18" charset="0"/>
                <a:cs typeface="Times New Roman" panose="02020603050405020304" pitchFamily="18" charset="0"/>
              </a:rPr>
            </a:br>
            <a:r>
              <a:rPr lang="en-US" altLang="en-US" sz="2000" b="1" dirty="0" err="1">
                <a:latin typeface="Times New Roman" panose="02020603050405020304" pitchFamily="18" charset="0"/>
                <a:cs typeface="Times New Roman" panose="02020603050405020304" pitchFamily="18" charset="0"/>
              </a:rPr>
              <a:t>TỔNG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CỤC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QUẢN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LÝ</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ĐẤT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ĐAI</a:t>
            </a:r>
            <a:r>
              <a:rPr lang="en-US" altLang="en-US" sz="2000" b="1" dirty="0">
                <a:latin typeface="Times New Roman" panose="02020603050405020304" pitchFamily="18" charset="0"/>
                <a:cs typeface="Times New Roman" panose="02020603050405020304" pitchFamily="18" charset="0"/>
              </a:rPr>
              <a:t/>
            </a:r>
            <a:br>
              <a:rPr lang="en-US" altLang="en-US" sz="2000" b="1" dirty="0">
                <a:latin typeface="Times New Roman" panose="02020603050405020304" pitchFamily="18" charset="0"/>
                <a:cs typeface="Times New Roman" panose="02020603050405020304" pitchFamily="18" charset="0"/>
              </a:rPr>
            </a:br>
            <a:r>
              <a:rPr lang="en-US" altLang="en-US" sz="2000" b="1" dirty="0" err="1">
                <a:latin typeface="Times New Roman" panose="02020603050405020304" pitchFamily="18" charset="0"/>
                <a:cs typeface="Times New Roman" panose="02020603050405020304" pitchFamily="18" charset="0"/>
              </a:rPr>
              <a:t>Dự</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án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Tăng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cường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quản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lý</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đất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đai</a:t>
            </a:r>
            <a:r>
              <a:rPr lang="en-US" altLang="en-US" sz="2000" b="1" dirty="0">
                <a:latin typeface="Times New Roman" panose="02020603050405020304" pitchFamily="18" charset="0"/>
                <a:cs typeface="Times New Roman" panose="02020603050405020304" pitchFamily="18" charset="0"/>
              </a:rPr>
              <a:t> </a:t>
            </a:r>
            <a:br>
              <a:rPr lang="en-US" altLang="en-US" sz="2000" b="1" dirty="0">
                <a:latin typeface="Times New Roman" panose="02020603050405020304" pitchFamily="18" charset="0"/>
                <a:cs typeface="Times New Roman" panose="02020603050405020304" pitchFamily="18" charset="0"/>
              </a:rPr>
            </a:br>
            <a:r>
              <a:rPr lang="en-US" altLang="en-US" sz="2000" b="1" dirty="0" err="1">
                <a:latin typeface="Times New Roman" panose="02020603050405020304" pitchFamily="18" charset="0"/>
                <a:cs typeface="Times New Roman" panose="02020603050405020304" pitchFamily="18" charset="0"/>
              </a:rPr>
              <a:t>và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cơ</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sở</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dữ</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liệu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đất</a:t>
            </a:r>
            <a:r>
              <a:rPr lang="en-US" altLang="en-US" sz="2000" b="1" dirty="0">
                <a:latin typeface="Times New Roman" panose="02020603050405020304" pitchFamily="18" charset="0"/>
                <a:cs typeface="Times New Roman" panose="02020603050405020304" pitchFamily="18" charset="0"/>
              </a:rPr>
              <a:t> </a:t>
            </a:r>
            <a:r>
              <a:rPr lang="en-US" altLang="en-US" sz="2000" b="1" dirty="0" err="1" smtClean="0">
                <a:latin typeface="Times New Roman" panose="02020603050405020304" pitchFamily="18" charset="0"/>
                <a:cs typeface="Times New Roman" panose="02020603050405020304" pitchFamily="18" charset="0"/>
              </a:rPr>
              <a:t>đai</a:t>
            </a:r>
            <a:r>
              <a:rPr lang="en-US" altLang="en-US" sz="2000" b="1" dirty="0" smtClean="0">
                <a:latin typeface="Times New Roman" panose="02020603050405020304" pitchFamily="18" charset="0"/>
                <a:cs typeface="Times New Roman" panose="02020603050405020304" pitchFamily="18" charset="0"/>
              </a:rPr>
              <a:t> (</a:t>
            </a:r>
            <a:r>
              <a:rPr lang="en-US" altLang="en-US" sz="2000" b="1" dirty="0" err="1" smtClean="0">
                <a:latin typeface="Times New Roman" panose="02020603050405020304" pitchFamily="18" charset="0"/>
                <a:cs typeface="Times New Roman" panose="02020603050405020304" pitchFamily="18" charset="0"/>
              </a:rPr>
              <a:t>VILG</a:t>
            </a:r>
            <a:r>
              <a:rPr lang="en-US" altLang="en-US" sz="2000" b="1" dirty="0">
                <a:latin typeface="Times New Roman" panose="02020603050405020304" pitchFamily="18" charset="0"/>
                <a:cs typeface="Times New Roman" panose="02020603050405020304" pitchFamily="18" charset="0"/>
              </a:rPr>
              <a:t>)</a:t>
            </a:r>
            <a:endParaRPr lang="en-US" sz="2000" dirty="0"/>
          </a:p>
        </p:txBody>
      </p:sp>
      <p:sp>
        <p:nvSpPr>
          <p:cNvPr id="7" name="Rectangle 6"/>
          <p:cNvSpPr/>
          <p:nvPr/>
        </p:nvSpPr>
        <p:spPr>
          <a:xfrm>
            <a:off x="1699152" y="2730742"/>
            <a:ext cx="9035109" cy="1384995"/>
          </a:xfrm>
          <a:prstGeom prst="rect">
            <a:avLst/>
          </a:prstGeom>
        </p:spPr>
        <p:txBody>
          <a:bodyPr wrap="square">
            <a:spAutoFit/>
          </a:bodyPr>
          <a:lstStyle/>
          <a:p>
            <a:pPr algn="ctr"/>
            <a:r>
              <a:rPr lang="en-US" altLang="en-US" sz="2800" b="1" smtClean="0">
                <a:latin typeface="Times New Roman" panose="02020603050405020304" pitchFamily="18" charset="0"/>
                <a:cs typeface="Times New Roman" panose="02020603050405020304" pitchFamily="18" charset="0"/>
              </a:rPr>
              <a:t>TÀI LIỆU </a:t>
            </a:r>
          </a:p>
          <a:p>
            <a:pPr algn="ctr"/>
            <a:r>
              <a:rPr lang="en-US" sz="2800" b="1" smtClean="0">
                <a:latin typeface="Times New Roman" panose="02020603050405020304" pitchFamily="18" charset="0"/>
                <a:cs typeface="Times New Roman" panose="02020603050405020304" pitchFamily="18" charset="0"/>
              </a:rPr>
              <a:t>CƠ </a:t>
            </a:r>
            <a:r>
              <a:rPr lang="en-US" sz="2800" b="1">
                <a:latin typeface="Times New Roman" panose="02020603050405020304" pitchFamily="18" charset="0"/>
                <a:cs typeface="Times New Roman" panose="02020603050405020304" pitchFamily="18" charset="0"/>
              </a:rPr>
              <a:t>CHẾ GIẢI QUYẾT TRANH CHẤP, KHIẾU NẠI</a:t>
            </a:r>
            <a:r>
              <a:rPr lang="en-US" sz="2800" b="1">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en-US" sz="2800" b="1">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2800" b="1" smtClean="0">
                <a:latin typeface="Times New Roman" panose="02020603050405020304" pitchFamily="18" charset="0"/>
                <a:cs typeface="Times New Roman" panose="02020603050405020304" pitchFamily="18" charset="0"/>
              </a:rPr>
              <a:t>DỰ ÁN VILG</a:t>
            </a:r>
          </a:p>
        </p:txBody>
      </p:sp>
    </p:spTree>
    <p:extLst>
      <p:ext uri="{BB962C8B-B14F-4D97-AF65-F5344CB8AC3E}">
        <p14:creationId xmlns:p14="http://schemas.microsoft.com/office/powerpoint/2010/main" val="3325272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7896" y="624110"/>
            <a:ext cx="9144986" cy="5897988"/>
          </a:xfrm>
        </p:spPr>
        <p:txBody>
          <a:bodyPr>
            <a:normAutofit/>
          </a:bodyPr>
          <a:lstStyle/>
          <a:p>
            <a:r>
              <a:rPr lang="en-US" sz="3200" b="1">
                <a:latin typeface="Times New Roman" panose="02020603050405020304" pitchFamily="18" charset="0"/>
                <a:cs typeface="Times New Roman" panose="02020603050405020304" pitchFamily="18" charset="0"/>
              </a:rPr>
              <a:t>D</a:t>
            </a:r>
            <a:r>
              <a:rPr lang="en-US" sz="3200" b="1" smtClean="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Công khai Cơ chế giải quyết tranh chấp, khiếu nại đến người </a:t>
            </a:r>
            <a:r>
              <a:rPr lang="en-US" sz="3200" b="1" smtClean="0">
                <a:latin typeface="Times New Roman" panose="02020603050405020304" pitchFamily="18" charset="0"/>
                <a:cs typeface="Times New Roman" panose="02020603050405020304" pitchFamily="18" charset="0"/>
              </a:rPr>
              <a:t>dân. </a:t>
            </a:r>
            <a:br>
              <a:rPr lang="en-US" sz="3200" b="1" smtClean="0">
                <a:latin typeface="Times New Roman" panose="02020603050405020304" pitchFamily="18" charset="0"/>
                <a:cs typeface="Times New Roman" panose="02020603050405020304" pitchFamily="18" charset="0"/>
              </a:rPr>
            </a:br>
            <a:r>
              <a:rPr lang="en-US" sz="3200" b="1">
                <a:latin typeface="Times New Roman" panose="02020603050405020304" pitchFamily="18" charset="0"/>
                <a:cs typeface="Times New Roman" panose="02020603050405020304" pitchFamily="18" charset="0"/>
              </a:rPr>
              <a:t/>
            </a:r>
            <a:br>
              <a:rPr lang="en-US" sz="3200" b="1">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Ban QLDA tỉnh cần công bố công khai Cơ chế giải quyết tranh chấp, khiếu nại này, kể cả địa chỉ, số điện thoại liên lạc của người tiếp nhận các đơn thư khiếu nại, đến các hộ dân trong vùng dự án qua họp dân, phát tờ rơi và các phương tiện thông tin đại chúng sẵn có ở địa </a:t>
            </a:r>
            <a:r>
              <a:rPr lang="en-US" sz="3200" smtClean="0">
                <a:latin typeface="Times New Roman" panose="02020603050405020304" pitchFamily="18" charset="0"/>
                <a:cs typeface="Times New Roman" panose="02020603050405020304" pitchFamily="18" charset="0"/>
              </a:rPr>
              <a:t>phương.</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174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896" y="624110"/>
            <a:ext cx="9144986" cy="5897988"/>
          </a:xfrm>
        </p:spPr>
        <p:txBody>
          <a:bodyPr>
            <a:normAutofit fontScale="90000"/>
          </a:bodyPr>
          <a:lstStyle/>
          <a:p>
            <a:pPr lvl="0" algn="just"/>
            <a:r>
              <a:rPr lang="en-US" sz="3000" b="1" dirty="0" smtClean="0">
                <a:latin typeface="Times New Roman" panose="02020603050405020304" pitchFamily="18" charset="0"/>
                <a:cs typeface="Times New Roman" panose="02020603050405020304" pitchFamily="18" charset="0"/>
              </a:rPr>
              <a:t>E. </a:t>
            </a:r>
            <a:r>
              <a:rPr lang="en-US" sz="3000" b="1" dirty="0" err="1" smtClean="0">
                <a:latin typeface="Times New Roman" panose="02020603050405020304" pitchFamily="18" charset="0"/>
                <a:cs typeface="Times New Roman" panose="02020603050405020304" pitchFamily="18" charset="0"/>
              </a:rPr>
              <a:t>Giảm</a:t>
            </a:r>
            <a:r>
              <a:rPr lang="en-US" sz="3000" b="1" dirty="0" smtClean="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thiểu</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và</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hạn</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chế</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tranh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chấp</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khiếu</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nại</a:t>
            </a:r>
            <a:r>
              <a:rPr lang="en-US" sz="3000" b="1" dirty="0" smtClean="0">
                <a:latin typeface="Times New Roman" panose="02020603050405020304" pitchFamily="18" charset="0"/>
                <a:cs typeface="Times New Roman" panose="02020603050405020304" pitchFamily="18" charset="0"/>
              </a:rPr>
              <a:t>.</a:t>
            </a:r>
            <a:br>
              <a:rPr lang="en-US" sz="3000" b="1"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BQLDA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tỉnh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lưu</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nb-NO" sz="2400" dirty="0">
                <a:latin typeface="Times New Roman" panose="02020603050405020304" pitchFamily="18" charset="0"/>
                <a:cs typeface="Times New Roman" panose="02020603050405020304" pitchFamily="18" charset="0"/>
              </a:rPr>
              <a:t>- Tăng cường tính minh bạch và công khai thông tin: Các thông tin có liên quan đến Dự án được công bố cho các bên có liên quan (trong đó bao gồm các đối tượng hưởng lợi). Dự án cần được quản lý một cách minh bạch và công bằng, các thông tin đất đai cần được cung cấp một cách chính xác và công khai.</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nb-NO" sz="2400" dirty="0">
                <a:latin typeface="Times New Roman" panose="02020603050405020304" pitchFamily="18" charset="0"/>
                <a:cs typeface="Times New Roman" panose="02020603050405020304" pitchFamily="18" charset="0"/>
              </a:rPr>
              <a:t>- Tăng cường công tác theo dõi và đánh gia Dự án thông qua các quy trình theo dõi, đánh giá của Dự án, sự giám sát của nhà tài trợ, cơ quan chủ quản, chủ Dự án và của cộng đồng theo quy định của pháp luật.</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nb-NO" sz="2400" dirty="0">
                <a:latin typeface="Times New Roman" panose="02020603050405020304" pitchFamily="18" charset="0"/>
                <a:cs typeface="Times New Roman" panose="02020603050405020304" pitchFamily="18" charset="0"/>
              </a:rPr>
              <a:t>- Giải quyết kịp thời các mối quan tâm, thắc mắc, khiếu nại của người dân dù bằng miệng hay bằng đơn và trả lời họ một cách công khai theo đúng quy định của pháp luật.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4205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94183" y="2329934"/>
            <a:ext cx="7317644" cy="861774"/>
          </a:xfrm>
          <a:prstGeom prst="rect">
            <a:avLst/>
          </a:prstGeom>
        </p:spPr>
        <p:txBody>
          <a:bodyPr wrap="none">
            <a:spAutoFit/>
          </a:bodyPr>
          <a:lstStyle/>
          <a:p>
            <a:r>
              <a:rPr lang="en-US" sz="5000" b="1">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TRÂN TRỌNG CẢM ƠN</a:t>
            </a:r>
            <a:endParaRPr lang="en-US" sz="5000"/>
          </a:p>
        </p:txBody>
      </p:sp>
    </p:spTree>
    <p:extLst>
      <p:ext uri="{BB962C8B-B14F-4D97-AF65-F5344CB8AC3E}">
        <p14:creationId xmlns:p14="http://schemas.microsoft.com/office/powerpoint/2010/main" val="171479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79961075"/>
              </p:ext>
            </p:extLst>
          </p:nvPr>
        </p:nvGraphicFramePr>
        <p:xfrm>
          <a:off x="576470" y="252528"/>
          <a:ext cx="11012556" cy="6347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5"/>
          <p:cNvSpPr>
            <a:spLocks noGrp="1"/>
          </p:cNvSpPr>
          <p:nvPr>
            <p:ph type="title"/>
          </p:nvPr>
        </p:nvSpPr>
        <p:spPr>
          <a:xfrm>
            <a:off x="625150" y="466530"/>
            <a:ext cx="10870163" cy="5980923"/>
          </a:xfrm>
        </p:spPr>
        <p:txBody>
          <a:bodyPr>
            <a:normAutofit/>
          </a:bodyPr>
          <a:lstStyle/>
          <a:p>
            <a:r>
              <a:rPr lang="en-US" sz="2400" b="1">
                <a:latin typeface="Times New Roman" panose="02020603050405020304" pitchFamily="18" charset="0"/>
                <a:cs typeface="Times New Roman" panose="02020603050405020304" pitchFamily="18" charset="0"/>
              </a:rPr>
              <a:t>I. GIỚI </a:t>
            </a:r>
            <a:r>
              <a:rPr lang="en-US" sz="2400" b="1" smtClean="0">
                <a:latin typeface="Times New Roman" panose="02020603050405020304" pitchFamily="18" charset="0"/>
                <a:cs typeface="Times New Roman" panose="02020603050405020304" pitchFamily="18" charset="0"/>
              </a:rPr>
              <a:t>THIỆU CƠ CHẾ GIẢI QUYẾT KHIẾU NẠI.</a:t>
            </a:r>
            <a:r>
              <a:rPr lang="en-US" sz="2200" b="1" smtClean="0">
                <a:latin typeface="Times New Roman" panose="02020603050405020304" pitchFamily="18" charset="0"/>
                <a:cs typeface="Times New Roman" panose="02020603050405020304" pitchFamily="18" charset="0"/>
              </a:rPr>
              <a:t/>
            </a:r>
            <a:br>
              <a:rPr lang="en-US" sz="2200" b="1" smtClean="0">
                <a:latin typeface="Times New Roman" panose="02020603050405020304" pitchFamily="18" charset="0"/>
                <a:cs typeface="Times New Roman" panose="02020603050405020304" pitchFamily="18" charset="0"/>
              </a:rPr>
            </a:br>
            <a:r>
              <a:rPr lang="en-US" sz="2200" b="1" smtClean="0">
                <a:latin typeface="Times New Roman" panose="02020603050405020304" pitchFamily="18" charset="0"/>
                <a:cs typeface="Times New Roman" panose="02020603050405020304" pitchFamily="18" charset="0"/>
              </a:rPr>
              <a:t/>
            </a:r>
            <a:br>
              <a:rPr lang="en-US" sz="2200" b="1" smtClean="0">
                <a:latin typeface="Times New Roman" panose="02020603050405020304" pitchFamily="18" charset="0"/>
                <a:cs typeface="Times New Roman" panose="02020603050405020304" pitchFamily="18" charset="0"/>
              </a:rPr>
            </a:br>
            <a:r>
              <a:rPr lang="en-US" sz="2200" b="1" smtClean="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Cơ </a:t>
            </a:r>
            <a:r>
              <a:rPr lang="en-US" sz="2400">
                <a:latin typeface="Times New Roman" panose="02020603050405020304" pitchFamily="18" charset="0"/>
                <a:cs typeface="Times New Roman" panose="02020603050405020304" pitchFamily="18" charset="0"/>
              </a:rPr>
              <a:t>chế giải quyết khiếu nại được thiết lập nhằm đảm bảo rằng tất cả các thắc mắc khiếu nại của người dân về bất kỳ vấn đề nào liên quan đến thông tin đất đai của hộ gia đình, cá nhân đều được tiếp nhận và giải quyết một cách kịp thời và thỏa đáng. Người dân có thể gửi bất kì câu hỏi nào đến các cơ quan chức năng để được giải đáp. Ngoài ra, họ không phải trả bất kì loại phí nào liên quan đến thủ tục giải quyết khiếu nại, kể cả việc đưa các khiếu nại đó lên Tòa án. Chi phí này (nếu có) sẽ do dự án chi trả.</a:t>
            </a:r>
            <a:br>
              <a:rPr lang="en-US" sz="2400">
                <a:latin typeface="Times New Roman" panose="02020603050405020304" pitchFamily="18" charset="0"/>
                <a:cs typeface="Times New Roman" panose="02020603050405020304" pitchFamily="18" charset="0"/>
              </a:rPr>
            </a:br>
            <a:r>
              <a:rPr lang="en-US" sz="2400" smtClean="0">
                <a:latin typeface="Times New Roman" panose="02020603050405020304" pitchFamily="18" charset="0"/>
                <a:cs typeface="Times New Roman" panose="02020603050405020304" pitchFamily="18" charset="0"/>
              </a:rPr>
              <a:t>	Cơ </a:t>
            </a:r>
            <a:r>
              <a:rPr lang="en-US" sz="2400">
                <a:latin typeface="Times New Roman" panose="02020603050405020304" pitchFamily="18" charset="0"/>
                <a:cs typeface="Times New Roman" panose="02020603050405020304" pitchFamily="18" charset="0"/>
              </a:rPr>
              <a:t>chế giải quyết khiếu nại được thiết lập theo Luật Khiếu nại số 02/11/QH13 và các quy định về khiếu nại tại Nghị định 75/2012/ND-CP ngày 20/11/2012 và các yêu cầu của Ngân hàng Thế giới</a:t>
            </a:r>
          </a:p>
        </p:txBody>
      </p:sp>
    </p:spTree>
    <p:extLst>
      <p:ext uri="{BB962C8B-B14F-4D97-AF65-F5344CB8AC3E}">
        <p14:creationId xmlns:p14="http://schemas.microsoft.com/office/powerpoint/2010/main" val="2728874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7896" y="624110"/>
            <a:ext cx="4442358" cy="1280890"/>
          </a:xfrm>
        </p:spPr>
        <p:txBody>
          <a:bodyPr>
            <a:normAutofit/>
          </a:bodyPr>
          <a:lstStyle/>
          <a:p>
            <a:r>
              <a:rPr lang="en-US" sz="3000" b="1" smtClean="0">
                <a:latin typeface="Times New Roman" panose="02020603050405020304" pitchFamily="18" charset="0"/>
                <a:cs typeface="Times New Roman" panose="02020603050405020304" pitchFamily="18" charset="0"/>
              </a:rPr>
              <a:t>A. Các </a:t>
            </a:r>
            <a:r>
              <a:rPr lang="en-US" sz="3000" b="1">
                <a:latin typeface="Times New Roman" panose="02020603050405020304" pitchFamily="18" charset="0"/>
                <a:cs typeface="Times New Roman" panose="02020603050405020304" pitchFamily="18" charset="0"/>
              </a:rPr>
              <a:t>cấp độ giải quyết khiếu nại </a:t>
            </a:r>
            <a:endParaRPr lang="en-US" sz="3000">
              <a:latin typeface="Times New Roman" panose="02020603050405020304" pitchFamily="18" charset="0"/>
              <a:cs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1467966342"/>
              </p:ext>
            </p:extLst>
          </p:nvPr>
        </p:nvGraphicFramePr>
        <p:xfrm>
          <a:off x="3618204" y="99025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0966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896" y="624110"/>
            <a:ext cx="4442358" cy="1280890"/>
          </a:xfrm>
        </p:spPr>
        <p:txBody>
          <a:bodyPr>
            <a:normAutofit/>
          </a:bodyPr>
          <a:lstStyle/>
          <a:p>
            <a:r>
              <a:rPr lang="en-US" sz="3200" b="1" smtClean="0">
                <a:latin typeface="Times New Roman" panose="02020603050405020304" pitchFamily="18" charset="0"/>
                <a:cs typeface="Times New Roman" panose="02020603050405020304" pitchFamily="18" charset="0"/>
              </a:rPr>
              <a:t>B. Quy </a:t>
            </a:r>
            <a:r>
              <a:rPr lang="en-US" sz="3200" b="1">
                <a:latin typeface="Times New Roman" panose="02020603050405020304" pitchFamily="18" charset="0"/>
                <a:cs typeface="Times New Roman" panose="02020603050405020304" pitchFamily="18" charset="0"/>
              </a:rPr>
              <a:t>trình giải quyết khiếu nại</a:t>
            </a:r>
            <a:endParaRPr lang="en-US" sz="3000">
              <a:latin typeface="Times New Roman" panose="02020603050405020304" pitchFamily="18" charset="0"/>
              <a:cs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3904590219"/>
              </p:ext>
            </p:extLst>
          </p:nvPr>
        </p:nvGraphicFramePr>
        <p:xfrm>
          <a:off x="249852" y="1083560"/>
          <a:ext cx="1155337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1470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863" y="624109"/>
            <a:ext cx="9964290" cy="6121923"/>
          </a:xfrm>
        </p:spPr>
        <p:txBody>
          <a:bodyPr>
            <a:noAutofit/>
          </a:bodyPr>
          <a:lstStyle/>
          <a:p>
            <a:r>
              <a:rPr lang="en-US" sz="2000" b="1" dirty="0" smtClean="0">
                <a:solidFill>
                  <a:schemeClr val="tx1"/>
                </a:solidFill>
                <a:latin typeface="Times New Roman" panose="02020603050405020304" pitchFamily="18" charset="0"/>
                <a:cs typeface="Times New Roman" panose="02020603050405020304" pitchFamily="18" charset="0"/>
              </a:rPr>
              <a:t>Chi </a:t>
            </a:r>
            <a:r>
              <a:rPr lang="en-US" sz="2000" b="1" dirty="0" err="1" smtClean="0">
                <a:solidFill>
                  <a:schemeClr val="tx1"/>
                </a:solidFill>
                <a:latin typeface="Times New Roman" panose="02020603050405020304" pitchFamily="18" charset="0"/>
                <a:cs typeface="Times New Roman" panose="02020603050405020304" pitchFamily="18" charset="0"/>
              </a:rPr>
              <a:t>tiết</a:t>
            </a:r>
            <a:r>
              <a:rPr lang="en-US" sz="2000" b="1" dirty="0" smtClean="0">
                <a:solidFill>
                  <a:schemeClr val="tx1"/>
                </a:solidFill>
                <a:latin typeface="Times New Roman" panose="02020603050405020304" pitchFamily="18" charset="0"/>
                <a:cs typeface="Times New Roman" panose="02020603050405020304" pitchFamily="18" charset="0"/>
              </a:rPr>
              <a:t> </a:t>
            </a:r>
            <a:r>
              <a:rPr lang="en-US" sz="2000" b="1" dirty="0" err="1" smtClean="0">
                <a:solidFill>
                  <a:schemeClr val="tx1"/>
                </a:solidFill>
                <a:latin typeface="Times New Roman" panose="02020603050405020304" pitchFamily="18" charset="0"/>
                <a:cs typeface="Times New Roman" panose="02020603050405020304" pitchFamily="18" charset="0"/>
              </a:rPr>
              <a:t>bước</a:t>
            </a:r>
            <a:r>
              <a:rPr lang="en-US" sz="2000" b="1" dirty="0" smtClean="0">
                <a:solidFill>
                  <a:schemeClr val="tx1"/>
                </a:solidFill>
                <a:latin typeface="Times New Roman" panose="02020603050405020304" pitchFamily="18" charset="0"/>
                <a:cs typeface="Times New Roman" panose="02020603050405020304" pitchFamily="18" charset="0"/>
              </a:rPr>
              <a:t> 1:</a:t>
            </a:r>
            <a:br>
              <a:rPr lang="en-US" sz="2000" b="1" dirty="0" smtClean="0">
                <a:solidFill>
                  <a:schemeClr val="tx1"/>
                </a:solidFill>
                <a:latin typeface="Times New Roman" panose="02020603050405020304" pitchFamily="18" charset="0"/>
                <a:cs typeface="Times New Roman" panose="02020603050405020304" pitchFamily="18" charset="0"/>
              </a:rPr>
            </a:br>
            <a:r>
              <a:rPr lang="vi-VN" sz="2000" dirty="0">
                <a:solidFill>
                  <a:schemeClr val="tx1"/>
                </a:solidFill>
                <a:latin typeface="Times New Roman" panose="02020603050405020304" pitchFamily="18" charset="0"/>
                <a:cs typeface="Times New Roman" panose="02020603050405020304" pitchFamily="18" charset="0"/>
              </a:rPr>
              <a:t>- Tổ chức, cá nhân phản ánh thông tin </a:t>
            </a:r>
            <a:r>
              <a:rPr lang="en-US" sz="2000" dirty="0" err="1" smtClean="0">
                <a:solidFill>
                  <a:schemeClr val="tx1"/>
                </a:solidFill>
                <a:latin typeface="Times New Roman" panose="02020603050405020304" pitchFamily="18" charset="0"/>
                <a:cs typeface="Times New Roman" panose="02020603050405020304" pitchFamily="18" charset="0"/>
              </a:rPr>
              <a:t>khiếu</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nại</a:t>
            </a:r>
            <a:r>
              <a:rPr lang="vi-VN" sz="2000" dirty="0" smtClean="0">
                <a:solidFill>
                  <a:schemeClr val="tx1"/>
                </a:solidFill>
                <a:latin typeface="Times New Roman" panose="02020603050405020304" pitchFamily="18" charset="0"/>
                <a:cs typeface="Times New Roman" panose="02020603050405020304" pitchFamily="18" charset="0"/>
              </a:rPr>
              <a:t> </a:t>
            </a:r>
            <a:r>
              <a:rPr lang="vi-VN" sz="2000" dirty="0">
                <a:solidFill>
                  <a:schemeClr val="tx1"/>
                </a:solidFill>
                <a:latin typeface="Times New Roman" panose="02020603050405020304" pitchFamily="18" charset="0"/>
                <a:cs typeface="Times New Roman" panose="02020603050405020304" pitchFamily="18" charset="0"/>
              </a:rPr>
              <a:t>đến </a:t>
            </a:r>
            <a:r>
              <a:rPr lang="en-US" sz="2000" dirty="0" err="1" smtClean="0">
                <a:solidFill>
                  <a:schemeClr val="tx1"/>
                </a:solidFill>
                <a:latin typeface="Times New Roman" panose="02020603050405020304" pitchFamily="18" charset="0"/>
                <a:cs typeface="Times New Roman" panose="02020603050405020304" pitchFamily="18" charset="0"/>
              </a:rPr>
              <a:t>BQLDA</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VILG</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tỉnh</a:t>
            </a:r>
            <a:r>
              <a:rPr lang="en-US" sz="2000" dirty="0" smtClean="0">
                <a:solidFill>
                  <a:schemeClr val="tx1"/>
                </a:solidFill>
                <a:latin typeface="Times New Roman" panose="02020603050405020304" pitchFamily="18" charset="0"/>
                <a:cs typeface="Times New Roman" panose="02020603050405020304" pitchFamily="18" charset="0"/>
              </a:rPr>
              <a:t> qua </a:t>
            </a:r>
            <a:r>
              <a:rPr lang="en-US" sz="2000" dirty="0" err="1" smtClean="0">
                <a:solidFill>
                  <a:schemeClr val="tx1"/>
                </a:solidFill>
                <a:latin typeface="Times New Roman" panose="02020603050405020304" pitchFamily="18" charset="0"/>
                <a:cs typeface="Times New Roman" panose="02020603050405020304" pitchFamily="18" charset="0"/>
              </a:rPr>
              <a:t>trang</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thông</a:t>
            </a:r>
            <a:r>
              <a:rPr lang="en-US" sz="2000" dirty="0" smtClean="0">
                <a:solidFill>
                  <a:schemeClr val="tx1"/>
                </a:solidFill>
                <a:latin typeface="Times New Roman" panose="02020603050405020304" pitchFamily="18" charset="0"/>
                <a:cs typeface="Times New Roman" panose="02020603050405020304" pitchFamily="18" charset="0"/>
              </a:rPr>
              <a:t> tin </a:t>
            </a:r>
            <a:r>
              <a:rPr lang="en-US" sz="2000" dirty="0" err="1" smtClean="0">
                <a:solidFill>
                  <a:schemeClr val="tx1"/>
                </a:solidFill>
                <a:latin typeface="Times New Roman" panose="02020603050405020304" pitchFamily="18" charset="0"/>
                <a:cs typeface="Times New Roman" panose="02020603050405020304" pitchFamily="18" charset="0"/>
              </a:rPr>
              <a:t>và</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công</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bố</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cơ</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chế</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giải</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quyết</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tranh</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chấp</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khiếu</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nại</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của</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Dự</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án</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VILG</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trên</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địa</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bàn</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tỉnh</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Thái</a:t>
            </a: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err="1" smtClean="0">
                <a:solidFill>
                  <a:schemeClr val="tx1"/>
                </a:solidFill>
                <a:latin typeface="Times New Roman" panose="02020603050405020304" pitchFamily="18" charset="0"/>
                <a:cs typeface="Times New Roman" panose="02020603050405020304" pitchFamily="18" charset="0"/>
              </a:rPr>
              <a:t>Nguyên</a:t>
            </a:r>
            <a:r>
              <a:rPr lang="en-US" sz="2000" dirty="0" smtClean="0">
                <a:solidFill>
                  <a:schemeClr val="tx1"/>
                </a:solidFill>
                <a:latin typeface="Times New Roman" panose="02020603050405020304" pitchFamily="18" charset="0"/>
                <a:cs typeface="Times New Roman" panose="02020603050405020304" pitchFamily="18" charset="0"/>
              </a:rPr>
              <a:t>.</a:t>
            </a:r>
            <a:r>
              <a:rPr lang="en-US" sz="2000" dirty="0">
                <a:solidFill>
                  <a:schemeClr val="accent2"/>
                </a:solidFill>
                <a:latin typeface="Times New Roman" panose="02020603050405020304" pitchFamily="18" charset="0"/>
                <a:cs typeface="Times New Roman" panose="02020603050405020304" pitchFamily="18" charset="0"/>
              </a:rPr>
              <a:t/>
            </a:r>
            <a:br>
              <a:rPr lang="en-US" sz="2000" dirty="0">
                <a:solidFill>
                  <a:schemeClr val="accent2"/>
                </a:solidFill>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vi-VN" sz="2000" dirty="0">
                <a:latin typeface="Times New Roman" panose="02020603050405020304" pitchFamily="18" charset="0"/>
                <a:cs typeface="Times New Roman" panose="02020603050405020304" pitchFamily="18" charset="0"/>
              </a:rPr>
              <a:t> được lưu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h</a:t>
            </a:r>
            <a:r>
              <a:rPr lang="en-US" sz="2000" dirty="0">
                <a:latin typeface="Times New Roman" panose="02020603050405020304" pitchFamily="18" charset="0"/>
                <a:cs typeface="Times New Roman" panose="02020603050405020304" pitchFamily="18" charset="0"/>
              </a:rPr>
              <a:t>ồ </a:t>
            </a:r>
            <a:r>
              <a:rPr lang="en-US" sz="2000" dirty="0" err="1">
                <a:latin typeface="Times New Roman" panose="02020603050405020304" pitchFamily="18" charset="0"/>
                <a:cs typeface="Times New Roman" panose="02020603050405020304" pitchFamily="18" charset="0"/>
              </a:rPr>
              <a:t>sơ</a:t>
            </a:r>
            <a:r>
              <a:rPr lang="vi-VN" sz="2000" dirty="0">
                <a:latin typeface="Times New Roman" panose="02020603050405020304" pitchFamily="18" charset="0"/>
                <a:cs typeface="Times New Roman" panose="02020603050405020304" pitchFamily="18" charset="0"/>
              </a:rPr>
              <a:t> cùng các thông tin, hồ sơ cập nhật cho đến </a:t>
            </a:r>
            <a:r>
              <a:rPr lang="en-US" sz="2000" dirty="0" err="1">
                <a:latin typeface="Times New Roman" panose="02020603050405020304" pitchFamily="18" charset="0"/>
                <a:cs typeface="Times New Roman" panose="02020603050405020304" pitchFamily="18" charset="0"/>
              </a:rPr>
              <a:t>khi</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vấn đề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Ngay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phản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phạm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3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giữ</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3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sao</a:t>
            </a:r>
            <a:r>
              <a:rPr lang="en-US" sz="2000" dirty="0">
                <a:latin typeface="Times New Roman" panose="02020603050405020304" pitchFamily="18" charset="0"/>
                <a:cs typeface="Times New Roman" panose="02020603050405020304" pitchFamily="18" charset="0"/>
              </a:rPr>
              <a:t> (1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thẩm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quyết</a:t>
            </a:r>
            <a:r>
              <a:rPr lang="en-US" sz="2000" dirty="0">
                <a:solidFill>
                  <a:schemeClr val="tx1"/>
                </a:solidFill>
                <a:latin typeface="Times New Roman" panose="02020603050405020304" pitchFamily="18" charset="0"/>
                <a:cs typeface="Times New Roman" panose="02020603050405020304" pitchFamily="18" charset="0"/>
              </a:rPr>
              <a:t>, 1 </a:t>
            </a:r>
            <a:r>
              <a:rPr lang="en-US" sz="2000" dirty="0" err="1">
                <a:solidFill>
                  <a:schemeClr val="tx1"/>
                </a:solidFill>
                <a:latin typeface="Times New Roman" panose="02020603050405020304" pitchFamily="18" charset="0"/>
                <a:cs typeface="Times New Roman" panose="02020603050405020304" pitchFamily="18" charset="0"/>
              </a:rPr>
              <a:t>bản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chuyển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đương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sự</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kèm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theo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thư</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xác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dirty="0">
                <a:solidFill>
                  <a:schemeClr val="tx1"/>
                </a:solidFill>
                <a:latin typeface="Times New Roman" panose="02020603050405020304" pitchFamily="18" charset="0"/>
                <a:cs typeface="Times New Roman" panose="02020603050405020304" pitchFamily="18" charset="0"/>
              </a:rPr>
              <a:t>; 1 </a:t>
            </a:r>
            <a:r>
              <a:rPr lang="en-US" sz="2000" dirty="0" err="1">
                <a:solidFill>
                  <a:schemeClr val="tx1"/>
                </a:solidFill>
                <a:latin typeface="Times New Roman" panose="02020603050405020304" pitchFamily="18" charset="0"/>
                <a:cs typeface="Times New Roman" panose="02020603050405020304" pitchFamily="18" charset="0"/>
              </a:rPr>
              <a:t>bản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chuyển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BQLDA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trong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vòng</a:t>
            </a:r>
            <a:r>
              <a:rPr lang="en-US" sz="2000" dirty="0">
                <a:solidFill>
                  <a:schemeClr val="tx1"/>
                </a:solidFill>
                <a:latin typeface="Times New Roman" panose="02020603050405020304" pitchFamily="18" charset="0"/>
                <a:cs typeface="Times New Roman" panose="02020603050405020304" pitchFamily="18" charset="0"/>
              </a:rPr>
              <a:t> 24 </a:t>
            </a:r>
            <a:r>
              <a:rPr lang="en-US" sz="2000" dirty="0" err="1">
                <a:solidFill>
                  <a:schemeClr val="tx1"/>
                </a:solidFill>
                <a:latin typeface="Times New Roman" panose="02020603050405020304" pitchFamily="18" charset="0"/>
                <a:cs typeface="Times New Roman" panose="02020603050405020304" pitchFamily="18" charset="0"/>
              </a:rPr>
              <a:t>giờ</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thông</a:t>
            </a:r>
            <a:r>
              <a:rPr lang="en-US" sz="2000" dirty="0">
                <a:solidFill>
                  <a:schemeClr val="tx1"/>
                </a:solidFill>
                <a:latin typeface="Times New Roman" panose="02020603050405020304" pitchFamily="18" charset="0"/>
                <a:cs typeface="Times New Roman" panose="02020603050405020304" pitchFamily="18" charset="0"/>
              </a:rPr>
              <a:t> tin </a:t>
            </a:r>
            <a:r>
              <a:rPr lang="en-US" sz="2000" dirty="0" err="1">
                <a:solidFill>
                  <a:schemeClr val="tx1"/>
                </a:solidFill>
                <a:latin typeface="Times New Roman" panose="02020603050405020304" pitchFamily="18" charset="0"/>
                <a:cs typeface="Times New Roman" panose="02020603050405020304" pitchFamily="18" charset="0"/>
              </a:rPr>
              <a:t>cần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ghi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chép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trong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ký</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khiếu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giờ</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chi </a:t>
            </a:r>
            <a:r>
              <a:rPr lang="en-US" sz="2000" dirty="0" err="1">
                <a:latin typeface="Times New Roman" panose="02020603050405020304" pitchFamily="18" charset="0"/>
                <a:cs typeface="Times New Roman" panose="02020603050405020304" pitchFamily="18" charset="0"/>
              </a:rPr>
              <a:t>tiết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tóm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tắt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gồm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mỗi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cùng</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quả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khiếu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nại</a:t>
            </a:r>
            <a:r>
              <a:rPr lang="en-US" sz="2000" dirty="0" smtClean="0">
                <a:latin typeface="Times New Roman" panose="02020603050405020304" pitchFamily="18" charset="0"/>
                <a:cs typeface="Times New Roman" panose="02020603050405020304" pitchFamily="18" charset="0"/>
              </a:rPr>
              <a:t>.</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4255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3957" y="624110"/>
            <a:ext cx="9457150" cy="678597"/>
          </a:xfrm>
        </p:spPr>
        <p:txBody>
          <a:bodyPr/>
          <a:lstStyle/>
          <a:p>
            <a:r>
              <a:rPr lang="en-US" dirty="0" err="1" smtClean="0">
                <a:latin typeface="Times New Roman" pitchFamily="18" charset="0"/>
                <a:cs typeface="Times New Roman" pitchFamily="18" charset="0"/>
              </a:rPr>
              <a:t>Bước</a:t>
            </a:r>
            <a:r>
              <a:rPr lang="en-US" dirty="0" smtClean="0">
                <a:latin typeface="Times New Roman" pitchFamily="18" charset="0"/>
                <a:cs typeface="Times New Roman" pitchFamily="18" charset="0"/>
              </a:rPr>
              <a:t> 2</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089764" y="1352811"/>
            <a:ext cx="10414848" cy="2204581"/>
          </a:xfrm>
        </p:spPr>
        <p:txBody>
          <a:bodyPr>
            <a:noAutofit/>
          </a:bodyPr>
          <a:lstStyle/>
          <a:p>
            <a:pPr lvl="1"/>
            <a:r>
              <a:rPr lang="vi-VN" sz="2500" dirty="0" smtClean="0">
                <a:latin typeface="Times New Roman" panose="02020603050405020304" pitchFamily="18" charset="0"/>
                <a:cs typeface="Times New Roman" panose="02020603050405020304" pitchFamily="18" charset="0"/>
              </a:rPr>
              <a:t>B</a:t>
            </a:r>
            <a:r>
              <a:rPr lang="en-US" sz="2500" dirty="0" smtClean="0">
                <a:latin typeface="Times New Roman" panose="02020603050405020304" pitchFamily="18" charset="0"/>
                <a:cs typeface="Times New Roman" panose="02020603050405020304" pitchFamily="18" charset="0"/>
              </a:rPr>
              <a:t>an </a:t>
            </a:r>
            <a:r>
              <a:rPr lang="en-US" sz="2500" dirty="0" err="1" smtClean="0">
                <a:latin typeface="Times New Roman" panose="02020603050405020304" pitchFamily="18" charset="0"/>
                <a:cs typeface="Times New Roman" panose="02020603050405020304" pitchFamily="18" charset="0"/>
              </a:rPr>
              <a:t>quản</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lý</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dự</a:t>
            </a:r>
            <a:r>
              <a:rPr lang="en-US" sz="2500" dirty="0" smtClean="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án</a:t>
            </a:r>
            <a:r>
              <a:rPr lang="vi-VN" sz="2500" dirty="0" smtClean="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và các </a:t>
            </a:r>
            <a:r>
              <a:rPr lang="en-US" sz="2500" dirty="0" err="1">
                <a:latin typeface="Times New Roman" panose="02020603050405020304" pitchFamily="18" charset="0"/>
                <a:cs typeface="Times New Roman" panose="02020603050405020304" pitchFamily="18" charset="0"/>
              </a:rPr>
              <a:t>nhà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thầu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tiếp</a:t>
            </a:r>
            <a:r>
              <a:rPr lang="vi-VN" sz="2500" dirty="0">
                <a:latin typeface="Times New Roman" panose="02020603050405020304" pitchFamily="18" charset="0"/>
                <a:cs typeface="Times New Roman" panose="02020603050405020304" pitchFamily="18" charset="0"/>
              </a:rPr>
              <a:t> nhận thông tin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cùng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hợp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với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liên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quan</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tổ chức kiểm tra, xác minh, khắc phục sai phạm (nếu có), thông báo </a:t>
            </a:r>
            <a:r>
              <a:rPr lang="en-US" sz="2500" dirty="0" err="1">
                <a:latin typeface="Times New Roman" panose="02020603050405020304" pitchFamily="18" charset="0"/>
                <a:cs typeface="Times New Roman" panose="02020603050405020304" pitchFamily="18" charset="0"/>
              </a:rPr>
              <a:t>bằng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văn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bản</a:t>
            </a:r>
            <a:r>
              <a:rPr lang="en-US" sz="2500" dirty="0">
                <a:latin typeface="Times New Roman" panose="02020603050405020304" pitchFamily="18" charset="0"/>
                <a:cs typeface="Times New Roman" panose="02020603050405020304" pitchFamily="18" charset="0"/>
              </a:rPr>
              <a:t> </a:t>
            </a:r>
            <a:r>
              <a:rPr lang="vi-VN" sz="2500" dirty="0">
                <a:latin typeface="Times New Roman" panose="02020603050405020304" pitchFamily="18" charset="0"/>
                <a:cs typeface="Times New Roman" panose="02020603050405020304" pitchFamily="18" charset="0"/>
              </a:rPr>
              <a:t>cho người phản ánh thông tin biết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trong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vòng</a:t>
            </a:r>
            <a:r>
              <a:rPr lang="en-US" sz="2500" dirty="0">
                <a:latin typeface="Times New Roman" panose="02020603050405020304" pitchFamily="18" charset="0"/>
                <a:cs typeface="Times New Roman" panose="02020603050405020304" pitchFamily="18" charset="0"/>
              </a:rPr>
              <a:t> 15 </a:t>
            </a:r>
            <a:r>
              <a:rPr lang="en-US" sz="2500" dirty="0" err="1">
                <a:latin typeface="Times New Roman" panose="02020603050405020304" pitchFamily="18" charset="0"/>
                <a:cs typeface="Times New Roman" panose="02020603050405020304" pitchFamily="18" charset="0"/>
              </a:rPr>
              <a:t>ngày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kể</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từ</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ngày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nhận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được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thông</a:t>
            </a:r>
            <a:r>
              <a:rPr lang="en-US" sz="2500" dirty="0">
                <a:latin typeface="Times New Roman" panose="02020603050405020304" pitchFamily="18" charset="0"/>
                <a:cs typeface="Times New Roman" panose="02020603050405020304" pitchFamily="18" charset="0"/>
              </a:rPr>
              <a:t> tin </a:t>
            </a:r>
            <a:r>
              <a:rPr lang="en-US" sz="2500" dirty="0" err="1">
                <a:latin typeface="Times New Roman" panose="02020603050405020304" pitchFamily="18" charset="0"/>
                <a:cs typeface="Times New Roman" panose="02020603050405020304" pitchFamily="18" charset="0"/>
              </a:rPr>
              <a:t>khiếu</a:t>
            </a:r>
            <a:r>
              <a:rPr lang="en-US" sz="2500" dirty="0">
                <a:latin typeface="Times New Roman" panose="02020603050405020304" pitchFamily="18" charset="0"/>
                <a:cs typeface="Times New Roman" panose="02020603050405020304" pitchFamily="18" charset="0"/>
              </a:rPr>
              <a:t> </a:t>
            </a:r>
            <a:r>
              <a:rPr lang="en-US" sz="2500" dirty="0" err="1" smtClean="0">
                <a:latin typeface="Times New Roman" panose="02020603050405020304" pitchFamily="18" charset="0"/>
                <a:cs typeface="Times New Roman" panose="02020603050405020304" pitchFamily="18" charset="0"/>
              </a:rPr>
              <a:t>nại</a:t>
            </a:r>
            <a:r>
              <a:rPr lang="en-US" sz="2500" dirty="0" smtClean="0">
                <a:latin typeface="Times New Roman" panose="02020603050405020304" pitchFamily="18" charset="0"/>
                <a:cs typeface="Times New Roman" panose="02020603050405020304" pitchFamily="18" charset="0"/>
              </a:rPr>
              <a:t>.</a:t>
            </a:r>
            <a:endParaRPr lang="en-US" sz="2500" dirty="0"/>
          </a:p>
        </p:txBody>
      </p:sp>
    </p:spTree>
    <p:extLst>
      <p:ext uri="{BB962C8B-B14F-4D97-AF65-F5344CB8AC3E}">
        <p14:creationId xmlns:p14="http://schemas.microsoft.com/office/powerpoint/2010/main" val="25302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863" y="624109"/>
            <a:ext cx="9807459" cy="6121923"/>
          </a:xfrm>
        </p:spPr>
        <p:txBody>
          <a:bodyPr>
            <a:noAutofit/>
          </a:bodyPr>
          <a:lstStyle/>
          <a:p>
            <a:r>
              <a:rPr lang="en-US" sz="1900" b="1" dirty="0" smtClean="0">
                <a:solidFill>
                  <a:schemeClr val="tx1"/>
                </a:solidFill>
                <a:latin typeface="Times New Roman" panose="02020603050405020304" pitchFamily="18" charset="0"/>
                <a:cs typeface="Times New Roman" panose="02020603050405020304" pitchFamily="18" charset="0"/>
              </a:rPr>
              <a:t>Chi </a:t>
            </a:r>
            <a:r>
              <a:rPr lang="en-US" sz="1900" b="1" dirty="0" err="1" smtClean="0">
                <a:solidFill>
                  <a:schemeClr val="tx1"/>
                </a:solidFill>
                <a:latin typeface="Times New Roman" panose="02020603050405020304" pitchFamily="18" charset="0"/>
                <a:cs typeface="Times New Roman" panose="02020603050405020304" pitchFamily="18" charset="0"/>
              </a:rPr>
              <a:t>tiết</a:t>
            </a:r>
            <a:r>
              <a:rPr lang="en-US" sz="1900" b="1" dirty="0" smtClean="0">
                <a:solidFill>
                  <a:schemeClr val="tx1"/>
                </a:solidFill>
                <a:latin typeface="Times New Roman" panose="02020603050405020304" pitchFamily="18" charset="0"/>
                <a:cs typeface="Times New Roman" panose="02020603050405020304" pitchFamily="18" charset="0"/>
              </a:rPr>
              <a:t> </a:t>
            </a:r>
            <a:r>
              <a:rPr lang="en-US" sz="1900" b="1" dirty="0" err="1" smtClean="0">
                <a:solidFill>
                  <a:schemeClr val="tx1"/>
                </a:solidFill>
                <a:latin typeface="Times New Roman" panose="02020603050405020304" pitchFamily="18" charset="0"/>
                <a:cs typeface="Times New Roman" panose="02020603050405020304" pitchFamily="18" charset="0"/>
              </a:rPr>
              <a:t>bước</a:t>
            </a:r>
            <a:r>
              <a:rPr lang="en-US" sz="1900" b="1" dirty="0" smtClean="0">
                <a:solidFill>
                  <a:schemeClr val="tx1"/>
                </a:solidFill>
                <a:latin typeface="Times New Roman" panose="02020603050405020304" pitchFamily="18" charset="0"/>
                <a:cs typeface="Times New Roman" panose="02020603050405020304" pitchFamily="18" charset="0"/>
              </a:rPr>
              <a:t> 3:</a:t>
            </a:r>
            <a:br>
              <a:rPr lang="en-US" sz="1900" b="1" dirty="0" smtClean="0">
                <a:solidFill>
                  <a:schemeClr val="tx1"/>
                </a:solidFill>
                <a:latin typeface="Times New Roman" panose="02020603050405020304" pitchFamily="18" charset="0"/>
                <a:cs typeface="Times New Roman" panose="02020603050405020304" pitchFamily="18" charset="0"/>
              </a:rPr>
            </a:br>
            <a:r>
              <a:rPr lang="vi-VN" sz="1900" dirty="0">
                <a:solidFill>
                  <a:schemeClr val="accent2"/>
                </a:solidFill>
                <a:latin typeface="Times New Roman" panose="02020603050405020304" pitchFamily="18" charset="0"/>
                <a:cs typeface="Times New Roman" panose="02020603050405020304" pitchFamily="18" charset="0"/>
              </a:rPr>
              <a:t>Nếu tổ chức, cá nhân phản ánh thông tin </a:t>
            </a:r>
            <a:r>
              <a:rPr lang="en-US" sz="1900" dirty="0" err="1" smtClean="0">
                <a:solidFill>
                  <a:schemeClr val="accent2"/>
                </a:solidFill>
                <a:latin typeface="Times New Roman" panose="02020603050405020304" pitchFamily="18" charset="0"/>
                <a:cs typeface="Times New Roman" panose="02020603050405020304" pitchFamily="18" charset="0"/>
              </a:rPr>
              <a:t>khiếu</a:t>
            </a:r>
            <a:r>
              <a:rPr lang="en-US" sz="1900" dirty="0" smtClean="0">
                <a:solidFill>
                  <a:schemeClr val="accent2"/>
                </a:solidFill>
                <a:latin typeface="Times New Roman" panose="02020603050405020304" pitchFamily="18" charset="0"/>
                <a:cs typeface="Times New Roman" panose="02020603050405020304" pitchFamily="18" charset="0"/>
              </a:rPr>
              <a:t> </a:t>
            </a:r>
            <a:r>
              <a:rPr lang="en-US" sz="1900" dirty="0" err="1" smtClean="0">
                <a:solidFill>
                  <a:schemeClr val="accent2"/>
                </a:solidFill>
                <a:latin typeface="Times New Roman" panose="02020603050405020304" pitchFamily="18" charset="0"/>
                <a:cs typeface="Times New Roman" panose="02020603050405020304" pitchFamily="18" charset="0"/>
              </a:rPr>
              <a:t>nại</a:t>
            </a:r>
            <a:r>
              <a:rPr lang="en-US" sz="1900" dirty="0" smtClean="0">
                <a:solidFill>
                  <a:schemeClr val="accent2"/>
                </a:solidFill>
                <a:latin typeface="Times New Roman" panose="02020603050405020304" pitchFamily="18" charset="0"/>
                <a:cs typeface="Times New Roman" panose="02020603050405020304" pitchFamily="18" charset="0"/>
              </a:rPr>
              <a:t> </a:t>
            </a:r>
            <a:r>
              <a:rPr lang="vi-VN" sz="1900" dirty="0" smtClean="0">
                <a:solidFill>
                  <a:schemeClr val="accent2"/>
                </a:solidFill>
                <a:latin typeface="Times New Roman" panose="02020603050405020304" pitchFamily="18" charset="0"/>
                <a:cs typeface="Times New Roman" panose="02020603050405020304" pitchFamily="18" charset="0"/>
              </a:rPr>
              <a:t>không </a:t>
            </a:r>
            <a:r>
              <a:rPr lang="vi-VN" sz="1900" dirty="0">
                <a:solidFill>
                  <a:schemeClr val="accent2"/>
                </a:solidFill>
                <a:latin typeface="Times New Roman" panose="02020603050405020304" pitchFamily="18" charset="0"/>
                <a:cs typeface="Times New Roman" panose="02020603050405020304" pitchFamily="18" charset="0"/>
              </a:rPr>
              <a:t>đồng ý với kết quả xử lý của BQLDA và các nhà thầu</a:t>
            </a:r>
            <a:r>
              <a:rPr lang="vi-VN" sz="1900" dirty="0">
                <a:latin typeface="Times New Roman" panose="02020603050405020304" pitchFamily="18" charset="0"/>
                <a:cs typeface="Times New Roman" panose="02020603050405020304" pitchFamily="18" charset="0"/>
              </a:rPr>
              <a:t> thì gửi đơn khiếu nại đến cơ quan, cá nhân có thẩm quyền để giải quyết theo quy định tại các Điều 18, 19, 20, 21, 22 và 23 của Luật Khiếu nại.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vi-VN" sz="1900" dirty="0" smtClean="0">
                <a:latin typeface="Times New Roman" panose="02020603050405020304" pitchFamily="18" charset="0"/>
                <a:cs typeface="Times New Roman" panose="02020603050405020304" pitchFamily="18" charset="0"/>
              </a:rPr>
              <a:t>Trình </a:t>
            </a:r>
            <a:r>
              <a:rPr lang="vi-VN" sz="1900" dirty="0">
                <a:latin typeface="Times New Roman" panose="02020603050405020304" pitchFamily="18" charset="0"/>
                <a:cs typeface="Times New Roman" panose="02020603050405020304" pitchFamily="18" charset="0"/>
              </a:rPr>
              <a:t>tự thủ tục giải quyết khiếu nại như sau:</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vi-VN"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Giải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k</a:t>
            </a:r>
            <a:r>
              <a:rPr lang="vi-VN" sz="1900" dirty="0">
                <a:latin typeface="Times New Roman" panose="02020603050405020304" pitchFamily="18" charset="0"/>
                <a:cs typeface="Times New Roman" panose="02020603050405020304" pitchFamily="18" charset="0"/>
              </a:rPr>
              <a:t>hiếu nại lần đầu gồm các công việc:</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Thụ</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lý</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Xác</a:t>
            </a:r>
            <a:r>
              <a:rPr lang="en-US"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minh </a:t>
            </a:r>
            <a:r>
              <a:rPr lang="en-US" sz="1900" dirty="0" err="1">
                <a:latin typeface="Times New Roman" panose="02020603050405020304" pitchFamily="18" charset="0"/>
                <a:cs typeface="Times New Roman" panose="02020603050405020304" pitchFamily="18" charset="0"/>
              </a:rPr>
              <a:t>nội</a:t>
            </a:r>
            <a:r>
              <a:rPr lang="en-US" sz="1900" dirty="0">
                <a:latin typeface="Times New Roman" panose="02020603050405020304" pitchFamily="18" charset="0"/>
                <a:cs typeface="Times New Roman" panose="02020603050405020304" pitchFamily="18" charset="0"/>
              </a:rPr>
              <a:t> dung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Tổ</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thoại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Quyết</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giải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Gửi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giải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lần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có</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gồm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việc</a:t>
            </a:r>
            <a:r>
              <a:rPr lang="en-US" sz="1900" dirty="0">
                <a:latin typeface="Times New Roman" panose="02020603050405020304" pitchFamily="18" charset="0"/>
                <a:cs typeface="Times New Roman" panose="02020603050405020304" pitchFamily="18" charset="0"/>
              </a:rPr>
              <a:t>:</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Thụ</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lý</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lần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Xác</a:t>
            </a:r>
            <a:r>
              <a:rPr lang="en-US"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minh </a:t>
            </a:r>
            <a:r>
              <a:rPr lang="en-US" sz="1900" dirty="0" err="1">
                <a:latin typeface="Times New Roman" panose="02020603050405020304" pitchFamily="18" charset="0"/>
                <a:cs typeface="Times New Roman" panose="02020603050405020304" pitchFamily="18" charset="0"/>
              </a:rPr>
              <a:t>nội</a:t>
            </a:r>
            <a:r>
              <a:rPr lang="en-US" sz="1900" dirty="0">
                <a:latin typeface="Times New Roman" panose="02020603050405020304" pitchFamily="18" charset="0"/>
                <a:cs typeface="Times New Roman" panose="02020603050405020304" pitchFamily="18" charset="0"/>
              </a:rPr>
              <a:t> dung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lần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Tổ</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thoại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lần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Quyết</a:t>
            </a:r>
            <a:r>
              <a:rPr lang="en-US" sz="1900" dirty="0" smtClean="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giải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lần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smtClean="0">
                <a:latin typeface="Times New Roman" panose="02020603050405020304" pitchFamily="18" charset="0"/>
                <a:cs typeface="Times New Roman" panose="02020603050405020304" pitchFamily="18" charset="0"/>
              </a:rPr>
              <a:t>	++ </a:t>
            </a:r>
            <a:r>
              <a:rPr lang="en-US" sz="1900" dirty="0" err="1" smtClean="0">
                <a:latin typeface="Times New Roman" panose="02020603050405020304" pitchFamily="18" charset="0"/>
                <a:cs typeface="Times New Roman" panose="02020603050405020304" pitchFamily="18" charset="0"/>
              </a:rPr>
              <a:t>Gửi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giải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r>
            <a:br>
              <a:rPr lang="en-US" sz="1900" dirty="0">
                <a:latin typeface="Times New Roman" panose="02020603050405020304" pitchFamily="18" charset="0"/>
                <a:cs typeface="Times New Roman" panose="02020603050405020304" pitchFamily="18" charset="0"/>
              </a:rPr>
            </a:b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Khởi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ra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Tòa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người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nhận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được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hồi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hoặc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thỏa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ra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khiếu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nại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mình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có</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thể</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ra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Tòa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cấp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huyện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hoặc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tỉnh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Tòa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sẽ</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quyết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định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cuối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cùng</a:t>
            </a:r>
            <a:r>
              <a:rPr lang="en-US" sz="1900" dirty="0">
                <a:latin typeface="Times New Roman" panose="02020603050405020304" pitchFamily="18" charset="0"/>
                <a:cs typeface="Times New Roman" panose="02020603050405020304" pitchFamily="18" charset="0"/>
              </a:rPr>
              <a:t>.</a:t>
            </a:r>
            <a:br>
              <a:rPr lang="en-US" sz="1900" dirty="0">
                <a:latin typeface="Times New Roman" panose="02020603050405020304" pitchFamily="18" charset="0"/>
                <a:cs typeface="Times New Roman" panose="02020603050405020304" pitchFamily="18" charset="0"/>
              </a:rPr>
            </a:br>
            <a:endParaRPr lang="en-US" sz="19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68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895" y="624110"/>
            <a:ext cx="8771762" cy="1280890"/>
          </a:xfrm>
        </p:spPr>
        <p:txBody>
          <a:bodyPr>
            <a:normAutofit/>
          </a:bodyPr>
          <a:lstStyle/>
          <a:p>
            <a:r>
              <a:rPr lang="en-US" sz="3000" b="1" dirty="0">
                <a:latin typeface="Times New Roman" panose="02020603050405020304" pitchFamily="18" charset="0"/>
                <a:cs typeface="Times New Roman" panose="02020603050405020304" pitchFamily="18" charset="0"/>
              </a:rPr>
              <a:t>C</a:t>
            </a:r>
            <a:r>
              <a:rPr lang="en-US" sz="3000" b="1" dirty="0" smtClean="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Quy</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trình</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giải</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quyết</a:t>
            </a:r>
            <a:r>
              <a:rPr lang="en-US" sz="3000" b="1" dirty="0">
                <a:latin typeface="Times New Roman" panose="02020603050405020304" pitchFamily="18" charset="0"/>
                <a:cs typeface="Times New Roman" panose="02020603050405020304" pitchFamily="18" charset="0"/>
              </a:rPr>
              <a:t> </a:t>
            </a:r>
            <a:r>
              <a:rPr lang="en-US" sz="3000" b="1" dirty="0" err="1">
                <a:latin typeface="Times New Roman" panose="02020603050405020304" pitchFamily="18" charset="0"/>
                <a:cs typeface="Times New Roman" panose="02020603050405020304" pitchFamily="18" charset="0"/>
              </a:rPr>
              <a:t>tranh</a:t>
            </a:r>
            <a:r>
              <a:rPr lang="en-US" sz="3000" b="1" dirty="0">
                <a:latin typeface="Times New Roman" panose="02020603050405020304" pitchFamily="18" charset="0"/>
                <a:cs typeface="Times New Roman" panose="02020603050405020304" pitchFamily="18" charset="0"/>
              </a:rPr>
              <a:t> </a:t>
            </a:r>
            <a:r>
              <a:rPr lang="en-US" sz="3000" b="1" dirty="0" err="1" smtClean="0">
                <a:latin typeface="Times New Roman" panose="02020603050405020304" pitchFamily="18" charset="0"/>
                <a:cs typeface="Times New Roman" panose="02020603050405020304" pitchFamily="18" charset="0"/>
              </a:rPr>
              <a:t>chấp</a:t>
            </a:r>
            <a:r>
              <a:rPr lang="en-US" sz="3000" b="1" dirty="0" smtClean="0">
                <a:latin typeface="Times New Roman" panose="02020603050405020304" pitchFamily="18" charset="0"/>
                <a:cs typeface="Times New Roman" panose="02020603050405020304" pitchFamily="18" charset="0"/>
              </a:rPr>
              <a:t/>
            </a:r>
            <a:br>
              <a:rPr lang="en-US" sz="3000" b="1"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1. </a:t>
            </a:r>
            <a:r>
              <a:rPr lang="vi-VN" sz="2400" dirty="0">
                <a:solidFill>
                  <a:schemeClr val="accent2"/>
                </a:solidFill>
                <a:latin typeface="Times New Roman" panose="02020603050405020304" pitchFamily="18" charset="0"/>
                <a:cs typeface="Times New Roman" panose="02020603050405020304" pitchFamily="18" charset="0"/>
              </a:rPr>
              <a:t>Trường hợp tranh chấp hợp đồng dịch vụ của Dự án</a:t>
            </a:r>
            <a:endParaRPr lang="en-US" sz="2400" dirty="0">
              <a:solidFill>
                <a:schemeClr val="accent2"/>
              </a:solidFill>
              <a:latin typeface="Times New Roman" panose="02020603050405020304" pitchFamily="18" charset="0"/>
              <a:cs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4173249567"/>
              </p:ext>
            </p:extLst>
          </p:nvPr>
        </p:nvGraphicFramePr>
        <p:xfrm>
          <a:off x="249852" y="1865356"/>
          <a:ext cx="11553371" cy="4524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1537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895" y="624110"/>
            <a:ext cx="8771762" cy="1280890"/>
          </a:xfrm>
        </p:spPr>
        <p:txBody>
          <a:bodyPr>
            <a:normAutofit/>
          </a:bodyPr>
          <a:lstStyle/>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Trường hợp tranh chấp về quyền và nghĩa vụ liên quan đến sử dụng đất phát sinh do thông tin đất đai có sai sót</a:t>
            </a:r>
          </a:p>
        </p:txBody>
      </p:sp>
      <p:graphicFrame>
        <p:nvGraphicFramePr>
          <p:cNvPr id="3" name="Diagram 2"/>
          <p:cNvGraphicFramePr/>
          <p:nvPr>
            <p:extLst>
              <p:ext uri="{D42A27DB-BD31-4B8C-83A1-F6EECF244321}">
                <p14:modId xmlns:p14="http://schemas.microsoft.com/office/powerpoint/2010/main" val="3794663143"/>
              </p:ext>
            </p:extLst>
          </p:nvPr>
        </p:nvGraphicFramePr>
        <p:xfrm>
          <a:off x="249852" y="1978090"/>
          <a:ext cx="11553371" cy="4524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087607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1291</TotalTime>
  <Words>510</Words>
  <Application>Microsoft Office PowerPoint</Application>
  <PresentationFormat>Custom</PresentationFormat>
  <Paragraphs>32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Wisp</vt:lpstr>
      <vt:lpstr>PowerPoint Presentation</vt:lpstr>
      <vt:lpstr>I. GIỚI THIỆU CƠ CHẾ GIẢI QUYẾT KHIẾU NẠI.   Cơ chế giải quyết khiếu nại được thiết lập nhằm đảm bảo rằng tất cả các thắc mắc khiếu nại của người dân về bất kỳ vấn đề nào liên quan đến thông tin đất đai của hộ gia đình, cá nhân đều được tiếp nhận và giải quyết một cách kịp thời và thỏa đáng. Người dân có thể gửi bất kì câu hỏi nào đến các cơ quan chức năng để được giải đáp. Ngoài ra, họ không phải trả bất kì loại phí nào liên quan đến thủ tục giải quyết khiếu nại, kể cả việc đưa các khiếu nại đó lên Tòa án. Chi phí này (nếu có) sẽ do dự án chi trả.  Cơ chế giải quyết khiếu nại được thiết lập theo Luật Khiếu nại số 02/11/QH13 và các quy định về khiếu nại tại Nghị định 75/2012/ND-CP ngày 20/11/2012 và các yêu cầu của Ngân hàng Thế giới</vt:lpstr>
      <vt:lpstr>A. Các cấp độ giải quyết khiếu nại </vt:lpstr>
      <vt:lpstr>B. Quy trình giải quyết khiếu nại</vt:lpstr>
      <vt:lpstr>Chi tiết bước 1: - Tổ chức, cá nhân phản ánh thông tin khiếu nại đến BQLDA VILG tỉnh qua trang thông tin và công bố cơ chế giải quyết tranh chấp, khiếu nại của Dự án VILG trên địa bàn tỉnh Thái Nguyên. Các khiếu nại được lưu trong hồ sơ cùng các thông tin, hồ sơ cập nhật cho đến khi vấn đề được giải quyết xong. Ngay sau khi nhận được thông tin phản ánh sai phạm, tiến hành sao chụp thành 3 bản: Bản gốc sẽ được lưu giữ trong Hồ sơ và 3 bản sao (1 bản cho cơ quan có thẩm quyền giải quyết, 1 bản chuyển cho đương sự kèm theo thư xác nhận; 1 bản chuyển cho BQLDA) trong vòng 24 giờ. Các thông tin cần ghi chép trong nhật ký khiếu nại: + Ngày và giờ nhận khiếu nại; + Tên, địa chỉ và các chi tiết liên lạc của người khiếu nại; + Mô tả tóm tắt khiếu nại; + Hoạt động được thực hiện để giải quyết các khiếu nại bao gồm: người đã liên hệ và kết quả của mỗi bước trong quá trình giải quyết khiếu nại; + Ngày và thời gian liên lạc với người khiếu nại trong quá trình xử lý khiếu nại; + Giải pháp xử lý sau cùng; + Ngày, thời gian và cách thức thông báo kết quả giải quyết khiếu nại cho người khiếu nại; + Người khiếu nại khi nhận kết quả trả lời khiếu nại.</vt:lpstr>
      <vt:lpstr>Bước 2</vt:lpstr>
      <vt:lpstr>Chi tiết bước 3: Nếu tổ chức, cá nhân phản ánh thông tin khiếu nại không đồng ý với kết quả xử lý của BQLDA và các nhà thầu thì gửi đơn khiếu nại đến cơ quan, cá nhân có thẩm quyền để giải quyết theo quy định tại các Điều 18, 19, 20, 21, 22 và 23 của Luật Khiếu nại. Trình tự thủ tục giải quyết khiếu nại như sau: + Giải quyết khiếu nại lần đầu gồm các công việc:  ++ Thụ lý đơn khiếu nại   ++ Xác minh nội dung khiếu nại  ++ Tổ chức đối thoại  ++ Quyết định giải quyết khiếu nại   ++ Gửi, công bố quyết định giải quyết khiếu nại + Khiếu nại lần hai (nếu có) gồm các công việc:  ++ Thụ lý đơn khiếu nại lần hai  ++ Xác minh nội dung khiếu nại lần hai  ++ Tổ chức đối thoại lần hai  ++ Quyết định giải quyết khiếu nại lần hai  ++ Gửi, công bố quyết định giải quyết khiếu nại + Khởi kiện ra Tòa án: Nếu người khiếu nại không nhận được phản hồi hoặc không thỏa mãn với quyết định đưa ra cho khiếu nại của mình, có thể kiện ra Tòa án (cấp huyện hoặc tỉnh). Quyết định của Tòa án sẽ là quyết định cuối cùng. </vt:lpstr>
      <vt:lpstr>C. Quy trình giải quyết tranh chấp 1. Trường hợp tranh chấp hợp đồng dịch vụ của Dự án</vt:lpstr>
      <vt:lpstr>2. Trường hợp tranh chấp về quyền và nghĩa vụ liên quan đến sử dụng đất phát sinh do thông tin đất đai có sai sót</vt:lpstr>
      <vt:lpstr>D. Công khai Cơ chế giải quyết tranh chấp, khiếu nại đến người dân.   Ban QLDA tỉnh cần công bố công khai Cơ chế giải quyết tranh chấp, khiếu nại này, kể cả địa chỉ, số điện thoại liên lạc của người tiếp nhận các đơn thư khiếu nại, đến các hộ dân trong vùng dự án qua họp dân, phát tờ rơi và các phương tiện thông tin đại chúng sẵn có ở địa phương.</vt:lpstr>
      <vt:lpstr>E. Giảm thiểu và hạn chế tranh chấp khiếu nại.  Để tăng cường quản trị Dự án, giảm thiểu nguy cơ khiếu nại trong thực hiện các hoạt động, BQLDA cấp Trung ương và cấp tỉnh cần lưu ý đến các vấn đề sau: - Tăng cường tính minh bạch và công khai thông tin: Các thông tin có liên quan đến Dự án được công bố cho các bên có liên quan (trong đó bao gồm các đối tượng hưởng lợi). Dự án cần được quản lý một cách minh bạch và công bằng, các thông tin đất đai cần được cung cấp một cách chính xác và công khai. - Tăng cường công tác theo dõi và đánh gia Dự án thông qua các quy trình theo dõi, đánh giá của Dự án, sự giám sát của nhà tài trợ, cơ quan chủ quản, chủ Dự án và của cộng đồng theo quy định của pháp luật. - Giải quyết kịp thời các mối quan tâm, thắc mắc, khiếu nại của người dân dù bằng miệng hay bằng đơn và trả lời họ một cách công khai theo đúng quy định của pháp luật.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Bui Tho Thang</cp:lastModifiedBy>
  <cp:revision>177</cp:revision>
  <dcterms:created xsi:type="dcterms:W3CDTF">2020-09-15T01:48:29Z</dcterms:created>
  <dcterms:modified xsi:type="dcterms:W3CDTF">2021-11-16T04:30:51Z</dcterms:modified>
</cp:coreProperties>
</file>